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4675" r:id="rId2"/>
  </p:sldMasterIdLst>
  <p:notesMasterIdLst>
    <p:notesMasterId r:id="rId33"/>
  </p:notesMasterIdLst>
  <p:handoutMasterIdLst>
    <p:handoutMasterId r:id="rId34"/>
  </p:handoutMasterIdLst>
  <p:sldIdLst>
    <p:sldId id="292" r:id="rId3"/>
    <p:sldId id="368" r:id="rId4"/>
    <p:sldId id="603" r:id="rId5"/>
    <p:sldId id="604" r:id="rId6"/>
    <p:sldId id="607" r:id="rId7"/>
    <p:sldId id="623" r:id="rId8"/>
    <p:sldId id="624" r:id="rId9"/>
    <p:sldId id="625" r:id="rId10"/>
    <p:sldId id="626" r:id="rId11"/>
    <p:sldId id="612" r:id="rId12"/>
    <p:sldId id="614" r:id="rId13"/>
    <p:sldId id="615" r:id="rId14"/>
    <p:sldId id="588" r:id="rId15"/>
    <p:sldId id="589" r:id="rId16"/>
    <p:sldId id="613" r:id="rId17"/>
    <p:sldId id="590" r:id="rId18"/>
    <p:sldId id="611" r:id="rId19"/>
    <p:sldId id="593" r:id="rId20"/>
    <p:sldId id="610" r:id="rId21"/>
    <p:sldId id="597" r:id="rId22"/>
    <p:sldId id="575" r:id="rId23"/>
    <p:sldId id="536" r:id="rId24"/>
    <p:sldId id="577" r:id="rId25"/>
    <p:sldId id="579" r:id="rId26"/>
    <p:sldId id="616" r:id="rId27"/>
    <p:sldId id="621" r:id="rId28"/>
    <p:sldId id="617" r:id="rId29"/>
    <p:sldId id="618" r:id="rId30"/>
    <p:sldId id="619" r:id="rId31"/>
    <p:sldId id="620" r:id="rId32"/>
  </p:sldIdLst>
  <p:sldSz cx="9144000" cy="6858000" type="letter"/>
  <p:notesSz cx="69469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3">
          <p15:clr>
            <a:srgbClr val="A4A3A4"/>
          </p15:clr>
        </p15:guide>
        <p15:guide id="2" pos="218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996633"/>
    <a:srgbClr val="99FF66"/>
    <a:srgbClr val="FFFF00"/>
    <a:srgbClr val="FF3300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82972" autoAdjust="0"/>
  </p:normalViewPr>
  <p:slideViewPr>
    <p:cSldViewPr snapToObjects="1">
      <p:cViewPr varScale="1">
        <p:scale>
          <a:sx n="127" d="100"/>
          <a:sy n="127" d="100"/>
        </p:scale>
        <p:origin x="14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2"/>
    </p:cViewPr>
  </p:sorterViewPr>
  <p:notesViewPr>
    <p:cSldViewPr snapToObjects="1">
      <p:cViewPr varScale="1">
        <p:scale>
          <a:sx n="98" d="100"/>
          <a:sy n="98" d="100"/>
        </p:scale>
        <p:origin x="1752" y="72"/>
      </p:cViewPr>
      <p:guideLst>
        <p:guide orient="horz" pos="2903"/>
        <p:guide pos="218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ustomXml" Target="../customXml/item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2F63E0A-65B1-6349-9914-1BE476E546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80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>
            <a:lvl1pPr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9794FBE-D63F-A983-CE8C-41874B9ABF8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29413" y="0"/>
            <a:ext cx="179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>
            <a:lvl1pPr algn="r"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4A7DDCAC-03EA-392B-219C-3F10FC690EB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59850"/>
            <a:ext cx="180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b" anchorCtr="0" compatLnSpc="1">
            <a:prstTxWarp prst="textNoShape">
              <a:avLst/>
            </a:prstTxWarp>
            <a:spAutoFit/>
          </a:bodyPr>
          <a:lstStyle>
            <a:lvl1pPr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E372D028-2936-3AD2-59EB-FE27B69C961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42088" y="8959850"/>
            <a:ext cx="366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b" anchorCtr="0" compatLnSpc="1">
            <a:prstTxWarp prst="textNoShape">
              <a:avLst/>
            </a:prstTxWarp>
            <a:spAutoFit/>
          </a:bodyPr>
          <a:lstStyle>
            <a:lvl1pPr algn="r" defTabSz="893763">
              <a:defRPr sz="1200" b="1"/>
            </a:lvl1pPr>
          </a:lstStyle>
          <a:p>
            <a:fld id="{40C8CB3A-861D-4F01-8C51-BED26C1319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6116AFE7-6030-2FED-ABAA-378A0C418A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80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>
            <a:lvl1pPr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0186079-1BAB-F595-ED77-015ADC35BA6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729413" y="0"/>
            <a:ext cx="179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>
            <a:lvl1pPr algn="r"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5E060673-7687-52AE-6F04-AE56A5E8686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3950" y="669925"/>
            <a:ext cx="4668838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AE53C30E-76FC-EB9D-A21C-9A589CF59B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394200"/>
            <a:ext cx="2665413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D340387A-2486-DDDD-9656-B2D250FD03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9850"/>
            <a:ext cx="180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b" anchorCtr="0" compatLnSpc="1">
            <a:prstTxWarp prst="textNoShape">
              <a:avLst/>
            </a:prstTxWarp>
            <a:spAutoFit/>
          </a:bodyPr>
          <a:lstStyle>
            <a:lvl1pPr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ED8C6FCA-16BB-6851-2745-71367812E8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42088" y="8959850"/>
            <a:ext cx="366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b" anchorCtr="0" compatLnSpc="1">
            <a:prstTxWarp prst="textNoShape">
              <a:avLst/>
            </a:prstTxWarp>
            <a:spAutoFit/>
          </a:bodyPr>
          <a:lstStyle>
            <a:lvl1pPr algn="r" defTabSz="893763">
              <a:defRPr sz="1200" b="1"/>
            </a:lvl1pPr>
          </a:lstStyle>
          <a:p>
            <a:fld id="{29432CDD-0588-48E5-BC45-CA0CF0CAAC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A9B70A2-A559-19A1-01B1-277365F329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3">
            <a:extLst>
              <a:ext uri="{FF2B5EF4-FFF2-40B4-BE49-F238E27FC236}">
                <a16:creationId xmlns:a16="http://schemas.microsoft.com/office/drawing/2014/main" id="{5E73D38C-0391-E20E-4A62-03CE1110C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700" y="4394200"/>
            <a:ext cx="179388" cy="274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1">
            <a:extLst>
              <a:ext uri="{FF2B5EF4-FFF2-40B4-BE49-F238E27FC236}">
                <a16:creationId xmlns:a16="http://schemas.microsoft.com/office/drawing/2014/main" id="{5092A107-17E4-85DA-8854-1B2264D221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30096E-7AED-4566-8350-0C22C7B9BABA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B18ACD69-53BF-0486-B06E-3A6ACC261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4BDD6AF9-4101-CA63-5336-8AE8F3239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700" y="4394200"/>
            <a:ext cx="6165850" cy="29162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-RS’ are bound to a marking philosophy.  When done correctly, the RS will have set criteria </a:t>
            </a:r>
          </a:p>
          <a:p>
            <a:r>
              <a:rPr lang="en-US" altLang="en-US"/>
              <a:t>for what rates a B, C, D, E…attribute mark, for each of the 14 attributes.  The RS </a:t>
            </a:r>
          </a:p>
          <a:p>
            <a:r>
              <a:rPr lang="en-US" altLang="en-US"/>
              <a:t>cannot abandon their criteria just so a reports placement does not drop in the profile.  A drop </a:t>
            </a:r>
          </a:p>
          <a:p>
            <a:r>
              <a:rPr lang="en-US" altLang="en-US"/>
              <a:t>in an RS’ profile is OKAY, that is why you were given section I comments.  Additionally, the RO</a:t>
            </a:r>
          </a:p>
          <a:p>
            <a:r>
              <a:rPr lang="en-US" altLang="en-US"/>
              <a:t>is not bound by a marking philosophy.  The RO can put the MRO anywhere on the Christmas</a:t>
            </a:r>
          </a:p>
          <a:p>
            <a:r>
              <a:rPr lang="en-US" altLang="en-US"/>
              <a:t>Tree that he/she wishes.  When a boardroom briefer see’s the drop in RV, they are going to go</a:t>
            </a:r>
          </a:p>
          <a:p>
            <a:r>
              <a:rPr lang="en-US" altLang="en-US"/>
              <a:t>straight to your comments to find out why.  If you comments state, “The MRO’s performance </a:t>
            </a:r>
          </a:p>
          <a:p>
            <a:r>
              <a:rPr lang="en-US" altLang="en-US"/>
              <a:t>did not drop over the reporting period.  Due to my marking philosophy, the</a:t>
            </a:r>
          </a:p>
          <a:p>
            <a:r>
              <a:rPr lang="en-US" altLang="en-US"/>
              <a:t>circumstances of the last reporting period allowed the MRO to obtain a higher mark for</a:t>
            </a:r>
          </a:p>
          <a:p>
            <a:r>
              <a:rPr lang="en-US" altLang="en-US"/>
              <a:t>PME than the circumstances of this reporting period.”  In addition to that, the RO’s comments </a:t>
            </a:r>
          </a:p>
          <a:p>
            <a:r>
              <a:rPr lang="en-US" altLang="en-US"/>
              <a:t>should then support your section I comments, along with the appropriate placement on the </a:t>
            </a:r>
          </a:p>
          <a:p>
            <a:r>
              <a:rPr lang="en-US" altLang="en-US"/>
              <a:t>Christmas tree.</a:t>
            </a:r>
          </a:p>
        </p:txBody>
      </p:sp>
      <p:sp>
        <p:nvSpPr>
          <p:cNvPr id="53252" name="Slide Number Placeholder 1">
            <a:extLst>
              <a:ext uri="{FF2B5EF4-FFF2-40B4-BE49-F238E27FC236}">
                <a16:creationId xmlns:a16="http://schemas.microsoft.com/office/drawing/2014/main" id="{2385A3BF-F800-A09A-6C78-698527DDD8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B3291D-D6FE-42CF-B3F0-CFED555E10B9}" type="slidenum">
              <a:rPr lang="en-US" altLang="en-US" sz="1200"/>
              <a:pPr/>
              <a:t>21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05C2A692-747D-E574-B748-C2C199A26A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9A34369C-4273-9C62-FAD3-30048C045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5300" name="Slide Number Placeholder 1">
            <a:extLst>
              <a:ext uri="{FF2B5EF4-FFF2-40B4-BE49-F238E27FC236}">
                <a16:creationId xmlns:a16="http://schemas.microsoft.com/office/drawing/2014/main" id="{1B204322-E71D-E601-38B8-F924EECA7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DFE02C-1DA4-48EF-B9B4-0402CBF56BDB}" type="slidenum">
              <a:rPr lang="en-US" altLang="en-US" sz="1200"/>
              <a:pPr/>
              <a:t>22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4A59F666-2AFF-322E-B2A8-277F308FAF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F18ACDA4-D47E-434C-3BD0-9812E89CB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7348" name="Slide Number Placeholder 1">
            <a:extLst>
              <a:ext uri="{FF2B5EF4-FFF2-40B4-BE49-F238E27FC236}">
                <a16:creationId xmlns:a16="http://schemas.microsoft.com/office/drawing/2014/main" id="{267B98FF-D822-40F9-BF0D-97A2B4BA30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83FA74-2BD3-4A08-836F-505AA29AF228}" type="slidenum">
              <a:rPr lang="en-US" altLang="en-US" sz="1200"/>
              <a:pPr/>
              <a:t>23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9989430C-D22D-4F61-3061-6DA934792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5D6F5769-31D5-70FB-BA69-0E1AFC7AA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9396" name="Slide Number Placeholder 1">
            <a:extLst>
              <a:ext uri="{FF2B5EF4-FFF2-40B4-BE49-F238E27FC236}">
                <a16:creationId xmlns:a16="http://schemas.microsoft.com/office/drawing/2014/main" id="{A265B630-6E58-7B67-3F08-E4194B4969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9E683B-12BC-41DF-9ADF-C521C2D5EE2B}" type="slidenum">
              <a:rPr lang="en-US" altLang="en-US" sz="1200"/>
              <a:pPr/>
              <a:t>24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5D71CF4A-1C3B-6D2A-F351-D43A1649B9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2AAB5BB3-BA75-155F-2607-90D4BFF2F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BB6A4A1F-FC86-7562-8569-90B57A8FED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5DA8D0-77EE-426C-A451-43C48842FA23}" type="slidenum">
              <a:rPr lang="en-US" altLang="en-US" sz="1200">
                <a:solidFill>
                  <a:srgbClr val="000000"/>
                </a:solidFill>
              </a:rPr>
              <a:pPr/>
              <a:t>25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E82C2F5B-8BD6-F790-BB7B-125F5291A7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CD37A835-5878-7252-8729-AFB50958D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4516" name="Slide Number Placeholder 1">
            <a:extLst>
              <a:ext uri="{FF2B5EF4-FFF2-40B4-BE49-F238E27FC236}">
                <a16:creationId xmlns:a16="http://schemas.microsoft.com/office/drawing/2014/main" id="{777C9797-9885-5C82-6253-245DF2AA4F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09703F-D428-42AB-9A08-5C514E0B7AB7}" type="slidenum">
              <a:rPr lang="en-US" altLang="en-US" sz="1200">
                <a:solidFill>
                  <a:srgbClr val="000000"/>
                </a:solidFill>
              </a:rPr>
              <a:pPr/>
              <a:t>27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DDBDF771-C268-239C-DDD4-0E669ACFA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E85D44AC-BD2B-C9D6-D767-F116CEE46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6564" name="Slide Number Placeholder 1">
            <a:extLst>
              <a:ext uri="{FF2B5EF4-FFF2-40B4-BE49-F238E27FC236}">
                <a16:creationId xmlns:a16="http://schemas.microsoft.com/office/drawing/2014/main" id="{805082A9-FECE-7BD1-5188-FCB581D0CC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8FD93B-7EB2-479C-853B-59C86DC702A7}" type="slidenum">
              <a:rPr lang="en-US" altLang="en-US" sz="1200">
                <a:solidFill>
                  <a:srgbClr val="000000"/>
                </a:solidFill>
              </a:rPr>
              <a:pPr/>
              <a:t>28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712D474E-FDE9-5ACF-D317-FCB4427289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>
            <a:extLst>
              <a:ext uri="{FF2B5EF4-FFF2-40B4-BE49-F238E27FC236}">
                <a16:creationId xmlns:a16="http://schemas.microsoft.com/office/drawing/2014/main" id="{7638499E-72EE-D5F1-F2B3-1DE7CB2BD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700" y="4394200"/>
            <a:ext cx="179388" cy="274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8612" name="Slide Number Placeholder 1">
            <a:extLst>
              <a:ext uri="{FF2B5EF4-FFF2-40B4-BE49-F238E27FC236}">
                <a16:creationId xmlns:a16="http://schemas.microsoft.com/office/drawing/2014/main" id="{F0D5152C-BD60-1E80-9278-C3613F6200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1A1454-DDE6-4B51-B8D8-230DC4D3961E}" type="slidenum">
              <a:rPr lang="en-US" altLang="en-US" sz="1200">
                <a:solidFill>
                  <a:srgbClr val="000000"/>
                </a:solidFill>
              </a:rPr>
              <a:pPr/>
              <a:t>29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34ECB4F0-3952-5FA5-9754-B7107E0E59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EB31368C-9543-660D-F25A-DBA6948C8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700" y="4394200"/>
            <a:ext cx="179388" cy="274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5604" name="Slide Number Placeholder 1">
            <a:extLst>
              <a:ext uri="{FF2B5EF4-FFF2-40B4-BE49-F238E27FC236}">
                <a16:creationId xmlns:a16="http://schemas.microsoft.com/office/drawing/2014/main" id="{AC2146F5-8031-5D8C-A1CB-EC958FC6C6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C745DE-FA8C-4588-A88C-DB34297E4D5F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B1728C55-0A2B-ED7A-0F7B-F47B9F8B09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CE56E68E-31AF-6A0A-5402-E5FAD371B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MRO = Marine the FITREP is being written on</a:t>
            </a:r>
          </a:p>
          <a:p>
            <a:r>
              <a:rPr lang="en-US" altLang="en-US"/>
              <a:t>RS = the first commissioned or warrant officer (or civilian GS-9/equivalent or above) in the reporting chain senior to the MRO</a:t>
            </a:r>
          </a:p>
          <a:p>
            <a:r>
              <a:rPr lang="en-US" altLang="en-US"/>
              <a:t>RO = is the first commissioned or warrant officer (or civilian GS-10/equivalent or above) senior in grade to the RS and the officer directly responsible for the primary tasking, supervision, and evaluation of the RS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5B9EA45A-EAA6-8F17-B64E-556DE26D0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2A88A6C8-26CC-4DA0-0EF7-078073D33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2772" name="Slide Number Placeholder 1">
            <a:extLst>
              <a:ext uri="{FF2B5EF4-FFF2-40B4-BE49-F238E27FC236}">
                <a16:creationId xmlns:a16="http://schemas.microsoft.com/office/drawing/2014/main" id="{F9E18925-AAEC-F4DA-729D-10992064F4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5ECAD9-FE3D-40BF-BE32-B928C7F88E30}" type="slidenum">
              <a:rPr lang="en-US" altLang="en-US" sz="1200">
                <a:solidFill>
                  <a:srgbClr val="000000"/>
                </a:solidFill>
              </a:rPr>
              <a:pPr/>
              <a:t>7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E748CA7B-D88D-DBFE-E69D-0B2BE4AF3D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49559DAE-68C4-EB26-0E2A-41E7C7AD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4820" name="Slide Number Placeholder 1">
            <a:extLst>
              <a:ext uri="{FF2B5EF4-FFF2-40B4-BE49-F238E27FC236}">
                <a16:creationId xmlns:a16="http://schemas.microsoft.com/office/drawing/2014/main" id="{52E8E978-08A6-4C76-BCC1-75F6D46884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D0B9F7-BEEA-4B67-86DB-C568E4A6FC07}" type="slidenum">
              <a:rPr lang="en-US" altLang="en-US" sz="1200">
                <a:solidFill>
                  <a:srgbClr val="000000"/>
                </a:solidFill>
              </a:rPr>
              <a:pPr/>
              <a:t>8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9F5474C6-90ED-D657-8F0B-FDF91FD778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2C99ECB7-8C2D-61F7-A32B-F99703786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6868" name="Slide Number Placeholder 1">
            <a:extLst>
              <a:ext uri="{FF2B5EF4-FFF2-40B4-BE49-F238E27FC236}">
                <a16:creationId xmlns:a16="http://schemas.microsoft.com/office/drawing/2014/main" id="{2F3FD8B1-07D6-93BA-D659-209E57E79F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D0BC68-B432-4A31-AD6F-9D9E933EC6B5}" type="slidenum">
              <a:rPr lang="en-US" altLang="en-US" sz="1200">
                <a:solidFill>
                  <a:srgbClr val="000000"/>
                </a:solidFill>
              </a:rPr>
              <a:pPr/>
              <a:t>9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E3C2A7F2-348A-80D0-331A-1A86F6EA33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388D4F2B-9C32-65D6-701D-317AA8DBB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817FF420-8C8E-7D25-08F8-D40B8F57DB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34CBE3-A25F-4B5F-9648-A27E575D01AC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0CF50992-0506-F76E-165C-D3BFFA798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3328AA0F-9A68-FCB0-A36F-7FE68CDD6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8132" name="Slide Number Placeholder 1">
            <a:extLst>
              <a:ext uri="{FF2B5EF4-FFF2-40B4-BE49-F238E27FC236}">
                <a16:creationId xmlns:a16="http://schemas.microsoft.com/office/drawing/2014/main" id="{804D1003-81DC-BE48-98AE-5D4037F9A9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583BE7-391D-450C-BCC1-4197F92AB4CD}" type="slidenum">
              <a:rPr lang="en-US" altLang="en-US" sz="1200"/>
              <a:pPr/>
              <a:t>18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EEE39273-1A8F-811E-0604-08A04CBE64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8BAF01AB-9679-B690-007D-EE66B5479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04" name="Slide Number Placeholder 1">
            <a:extLst>
              <a:ext uri="{FF2B5EF4-FFF2-40B4-BE49-F238E27FC236}">
                <a16:creationId xmlns:a16="http://schemas.microsoft.com/office/drawing/2014/main" id="{D9CF73A7-264C-6EFE-8D9A-B0C8FC491D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D7B11F-671D-44BB-BDC4-AC247D299CFC}" type="slidenum">
              <a:rPr lang="en-US" altLang="en-US" sz="1200">
                <a:solidFill>
                  <a:srgbClr val="000000"/>
                </a:solidFill>
              </a:rPr>
              <a:pPr/>
              <a:t>20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O:\Graphics\BRIEFS\CSSARS\pics&amp;logos\redbar.JP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file:///O:\Graphics\BRIEFS\CSSARS\pics&amp;logos\redbar.JP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O:\Graphics\BRIEFS\CSSARS\pics&amp;logos\redbar.JPG">
            <a:extLst>
              <a:ext uri="{FF2B5EF4-FFF2-40B4-BE49-F238E27FC236}">
                <a16:creationId xmlns:a16="http://schemas.microsoft.com/office/drawing/2014/main" id="{5C6A38C2-57FD-83B2-18CA-F624C0491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92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2286000"/>
            <a:ext cx="6629400" cy="1143000"/>
          </a:xfrm>
          <a:effectLst/>
        </p:spPr>
        <p:txBody>
          <a:bodyPr/>
          <a:lstStyle>
            <a:lvl1pPr>
              <a:defRPr sz="44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309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85B78A-B7D6-C8A4-CA4D-08AFEAB074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8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209658-0016-9677-EA89-EC378DC6E2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74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O:\Graphics\BRIEFS\CSSARS\pics&amp;logos\redbar.JPG">
            <a:extLst>
              <a:ext uri="{FF2B5EF4-FFF2-40B4-BE49-F238E27FC236}">
                <a16:creationId xmlns:a16="http://schemas.microsoft.com/office/drawing/2014/main" id="{CCE81747-EA4B-371B-90D4-C6E5E8DDE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92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2286000"/>
            <a:ext cx="6629400" cy="1143000"/>
          </a:xfrm>
          <a:effectLst/>
        </p:spPr>
        <p:txBody>
          <a:bodyPr/>
          <a:lstStyle>
            <a:lvl1pPr>
              <a:defRPr sz="44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2165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533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/>
            </a:lvl3pPr>
            <a:lvl4pPr>
              <a:buClr>
                <a:srgbClr val="FF0000"/>
              </a:buClr>
              <a:defRPr/>
            </a:lvl4pPr>
            <a:lvl5pPr>
              <a:buClr>
                <a:srgbClr val="FF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7FA595-22D3-C84A-0BB5-6DCA866D7A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02135F-A1FA-49C9-89F2-8BE4D5E43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458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AC0345-0B82-2C80-F7DD-B881A7363A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944E43-D90D-BC7F-D2C2-325940D2F4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DB0B08-C915-4D3A-8907-1815D224FE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002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588" y="0"/>
            <a:ext cx="67818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28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4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600200"/>
            <a:ext cx="3810000" cy="4114800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28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4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5B091-AB35-F428-5AB5-EB23CAA4BCA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302B07-F3A9-4089-869B-AD002ABE4A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872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B799F1-AAE6-8A9D-2048-3313CE148B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24DA971-3206-11FE-D4FE-DCFEB7D9AA1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A4F7F7-D53C-45E5-BB1F-289FEE0440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638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E2734C-69F5-7D07-A084-AB35DDE74C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1BB2D2-29F4-4AE3-9786-3EF3C8D756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614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9CD97EA7-BBD8-8A0E-0C89-4D2981319D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17414F-E2CD-4EFD-84FC-F965EC907E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511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32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8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400"/>
            </a:lvl3pPr>
            <a:lvl4pPr>
              <a:buClr>
                <a:srgbClr val="FF0000"/>
              </a:buClr>
              <a:defRPr sz="2000"/>
            </a:lvl4pPr>
            <a:lvl5pPr>
              <a:buClr>
                <a:srgbClr val="FF000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5E33D-EB73-640E-AD2E-9E3381CB6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D453A-6189-191E-B0E4-6FD59F51954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A890FF-4585-456C-83AB-5D61D6E39F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005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533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/>
            </a:lvl3pPr>
            <a:lvl4pPr>
              <a:buClr>
                <a:srgbClr val="FF0000"/>
              </a:buClr>
              <a:defRPr/>
            </a:lvl4pPr>
            <a:lvl5pPr>
              <a:buClr>
                <a:srgbClr val="FF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0306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81F903-3B34-670E-37AF-7CC2F5C581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95674C2-E05D-433B-A3FE-F75DFBB024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632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53E073-8CB6-7C40-385D-EB985F4ADC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33C8A0-5A43-B93E-9988-E0457DD4FC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CF323D-8567-442F-9A87-29DC763267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975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5DCC17-BE8D-BA9E-980A-A8CBF1E27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E08474-DB74-751A-03D6-179F5823ABE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8E7CE9-5A21-4DD9-86A9-E44F2A7A38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351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214EB3-C4ED-CB7B-35DF-F7AE91CFDC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588" y="0"/>
            <a:ext cx="67818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28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4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600200"/>
            <a:ext cx="3810000" cy="4114800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28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4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489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1090FFE-03B0-1478-45FF-92133A5EF5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7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615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902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32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8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400"/>
            </a:lvl3pPr>
            <a:lvl4pPr>
              <a:buClr>
                <a:srgbClr val="FF0000"/>
              </a:buClr>
              <a:defRPr sz="2000"/>
            </a:lvl4pPr>
            <a:lvl5pPr>
              <a:buClr>
                <a:srgbClr val="FF000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BD78B-8FB1-D40B-FD7D-201C652D8A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997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file:///C:\TEMP\Usmc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C:\TEMP\bluebar.JP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file:///C:\TEMP\Usmc.GIF" TargetMode="Externa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file:///C:\TEMP\bluebar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3FD5F9-3F4F-CCEC-A2AC-9B41FD543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0"/>
            <a:ext cx="678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E3632C3-24E3-9256-91E7-460C690D5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93850"/>
            <a:ext cx="777240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9" descr="C:\TEMP\bluebar.JPG">
            <a:extLst>
              <a:ext uri="{FF2B5EF4-FFF2-40B4-BE49-F238E27FC236}">
                <a16:creationId xmlns:a16="http://schemas.microsoft.com/office/drawing/2014/main" id="{3ADA50C4-FE0A-5109-9F54-03B036729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C:\TEMP\Usmc.GIF">
            <a:extLst>
              <a:ext uri="{FF2B5EF4-FFF2-40B4-BE49-F238E27FC236}">
                <a16:creationId xmlns:a16="http://schemas.microsoft.com/office/drawing/2014/main" id="{D404693F-DFEF-7DD4-D8BB-E8D476D32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2192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48" r:id="rId1"/>
    <p:sldLayoutId id="2147484743" r:id="rId2"/>
    <p:sldLayoutId id="2147484749" r:id="rId3"/>
    <p:sldLayoutId id="2147484744" r:id="rId4"/>
    <p:sldLayoutId id="2147484750" r:id="rId5"/>
    <p:sldLayoutId id="2147484745" r:id="rId6"/>
    <p:sldLayoutId id="2147484746" r:id="rId7"/>
    <p:sldLayoutId id="2147484751" r:id="rId8"/>
    <p:sldLayoutId id="2147484747" r:id="rId9"/>
    <p:sldLayoutId id="2147484752" r:id="rId10"/>
    <p:sldLayoutId id="214748475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5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0000"/>
        <a:buFont typeface="Courier New" panose="02070309020205020404" pitchFamily="49" charset="0"/>
        <a:buChar char="o"/>
        <a:defRPr sz="2400">
          <a:solidFill>
            <a:schemeClr val="tx1"/>
          </a:solidFill>
          <a:latin typeface="+mn-lt"/>
        </a:defRPr>
      </a:lvl3pPr>
      <a:lvl4pPr marL="1600200" indent="-231775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5CDD721-CDB5-6823-C997-FC5D76CD2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0"/>
            <a:ext cx="678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A45EA77-FAFD-975E-5522-F437F1AC8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93850"/>
            <a:ext cx="777240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044E26A-483A-BD56-D9EF-CAFBD1E104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 altLang="en-US"/>
              <a:t>Slide </a:t>
            </a:r>
            <a:fld id="{9F10583E-B3FF-4FEC-8B8A-7946419D0A7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053" name="Picture 9" descr="C:\TEMP\bluebar.JPG">
            <a:extLst>
              <a:ext uri="{FF2B5EF4-FFF2-40B4-BE49-F238E27FC236}">
                <a16:creationId xmlns:a16="http://schemas.microsoft.com/office/drawing/2014/main" id="{64885175-58E1-C9F1-84BD-F9E5F6266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0" descr="C:\TEMP\Usmc.GIF">
            <a:extLst>
              <a:ext uri="{FF2B5EF4-FFF2-40B4-BE49-F238E27FC236}">
                <a16:creationId xmlns:a16="http://schemas.microsoft.com/office/drawing/2014/main" id="{D2F5951C-07DB-90E0-7EC4-7E1978040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2192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54" r:id="rId1"/>
    <p:sldLayoutId id="2147484755" r:id="rId2"/>
    <p:sldLayoutId id="2147484756" r:id="rId3"/>
    <p:sldLayoutId id="2147484757" r:id="rId4"/>
    <p:sldLayoutId id="2147484758" r:id="rId5"/>
    <p:sldLayoutId id="2147484759" r:id="rId6"/>
    <p:sldLayoutId id="2147484760" r:id="rId7"/>
    <p:sldLayoutId id="2147484761" r:id="rId8"/>
    <p:sldLayoutId id="2147484762" r:id="rId9"/>
    <p:sldLayoutId id="2147484763" r:id="rId10"/>
    <p:sldLayoutId id="21474847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5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0000"/>
        <a:buFont typeface="Courier New" panose="02070309020205020404" pitchFamily="49" charset="0"/>
        <a:buChar char="o"/>
        <a:defRPr sz="2400">
          <a:solidFill>
            <a:schemeClr val="tx1"/>
          </a:solidFill>
          <a:latin typeface="+mn-lt"/>
        </a:defRPr>
      </a:lvl3pPr>
      <a:lvl4pPr marL="1600200" indent="-231775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83EE8479-4B0F-3558-4BB6-E508E8329C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r>
              <a:rPr lang="en-US" sz="5400" dirty="0">
                <a:cs typeface="Arial" charset="0"/>
              </a:rPr>
              <a:t>Performance Evaluation System</a:t>
            </a:r>
            <a:br>
              <a:rPr lang="en-US" sz="5400" dirty="0"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b="0" i="0" dirty="0">
                <a:solidFill>
                  <a:srgbClr val="CC0000"/>
                </a:solidFill>
              </a:rPr>
            </a:br>
            <a:br>
              <a:rPr lang="en-US" sz="2400" b="0" i="0" dirty="0"/>
            </a:br>
            <a:br>
              <a:rPr lang="en-US" sz="4800" b="0" i="0" dirty="0"/>
            </a:br>
            <a:br>
              <a:rPr lang="en-US" sz="4800" b="0" i="0" dirty="0"/>
            </a:br>
            <a:br>
              <a:rPr lang="en-US" b="0" i="0" dirty="0"/>
            </a:br>
            <a:br>
              <a:rPr lang="en-US" b="0" i="0" dirty="0"/>
            </a:br>
            <a:endParaRPr lang="en-US" b="0" i="0" dirty="0"/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6C6895F6-A095-0390-BD99-9841B649DE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00300" y="4114800"/>
            <a:ext cx="6400800" cy="1752600"/>
          </a:xfrm>
        </p:spPr>
        <p:txBody>
          <a:bodyPr/>
          <a:lstStyle/>
          <a:p>
            <a:r>
              <a:rPr lang="en-US" altLang="en-US"/>
              <a:t>Part II: New Reporting Officials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9ABC71-30CD-23D7-D778-14B4C75FA3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Marking Philosophy</a:t>
            </a:r>
          </a:p>
        </p:txBody>
      </p:sp>
      <p:sp>
        <p:nvSpPr>
          <p:cNvPr id="37891" name="Subtitle 4">
            <a:extLst>
              <a:ext uri="{FF2B5EF4-FFF2-40B4-BE49-F238E27FC236}">
                <a16:creationId xmlns:a16="http://schemas.microsoft.com/office/drawing/2014/main" id="{46A30DD7-6FD7-5E69-5315-7E8A02D8E13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B6900-B283-1727-37A4-943282F5C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Marking Philosophy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83EA6-5233-86F3-A570-AEE53E7CA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3850"/>
            <a:ext cx="8077200" cy="4502150"/>
          </a:xfrm>
        </p:spPr>
        <p:txBody>
          <a:bodyPr/>
          <a:lstStyle/>
          <a:p>
            <a:pPr>
              <a:defRPr/>
            </a:pPr>
            <a:r>
              <a:rPr lang="en-US" dirty="0"/>
              <a:t>What is a marking philosophy?</a:t>
            </a:r>
          </a:p>
          <a:p>
            <a:pPr lvl="1">
              <a:defRPr/>
            </a:pPr>
            <a:r>
              <a:rPr lang="en-US" dirty="0"/>
              <a:t>The weight a reporting senior assigns to the PAR’s  for individual attributes</a:t>
            </a:r>
          </a:p>
          <a:p>
            <a:pPr lvl="2">
              <a:defRPr/>
            </a:pPr>
            <a:r>
              <a:rPr lang="en-US" dirty="0"/>
              <a:t>Similar to individual PFT event scores:</a:t>
            </a:r>
          </a:p>
          <a:p>
            <a:pPr lvl="3">
              <a:defRPr/>
            </a:pPr>
            <a:r>
              <a:rPr lang="en-US" dirty="0"/>
              <a:t>5 pull-ups = 40 points</a:t>
            </a:r>
          </a:p>
          <a:p>
            <a:pPr lvl="3">
              <a:defRPr/>
            </a:pPr>
            <a:r>
              <a:rPr lang="en-US" dirty="0"/>
              <a:t>6 pull-ups = 43 points</a:t>
            </a:r>
          </a:p>
          <a:p>
            <a:pPr lvl="2">
              <a:defRPr/>
            </a:pPr>
            <a:r>
              <a:rPr lang="en-US" dirty="0"/>
              <a:t>PAR assignment: </a:t>
            </a:r>
          </a:p>
          <a:p>
            <a:pPr lvl="3">
              <a:defRPr/>
            </a:pPr>
            <a:r>
              <a:rPr lang="en-US" dirty="0"/>
              <a:t>Established criteria for “Proficiency” for a </a:t>
            </a:r>
            <a:r>
              <a:rPr lang="en-US" dirty="0" err="1"/>
              <a:t>Sgt</a:t>
            </a:r>
            <a:r>
              <a:rPr lang="en-US" dirty="0"/>
              <a:t> = “B” PAR</a:t>
            </a:r>
          </a:p>
          <a:p>
            <a:pPr lvl="3">
              <a:defRPr/>
            </a:pPr>
            <a:r>
              <a:rPr lang="en-US" dirty="0"/>
              <a:t>Established criteria for “Proficiency” for a </a:t>
            </a:r>
            <a:r>
              <a:rPr lang="en-US" dirty="0" err="1"/>
              <a:t>Sgt</a:t>
            </a:r>
            <a:r>
              <a:rPr lang="en-US" dirty="0"/>
              <a:t> = “C” PAR</a:t>
            </a:r>
          </a:p>
          <a:p>
            <a:pPr lvl="4">
              <a:defRPr/>
            </a:pPr>
            <a:r>
              <a:rPr lang="en-US" dirty="0"/>
              <a:t>You assign the criteria, but you must keep the rationale standardized for all Marines of the same rank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98C21-7F22-ACA5-8970-DDA4DFE4D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PAR Criteria Requirements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33C8C2C-3245-D725-176D-FF94A4B91F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Once you have established your marking philosophy you cannot change it</a:t>
            </a:r>
          </a:p>
          <a:p>
            <a:pPr lvl="1"/>
            <a:r>
              <a:rPr lang="en-US" altLang="en-US" sz="2000"/>
              <a:t>That would be similar to running a PFT, and then the PFT evaluator changing the event requirements for the next Marine</a:t>
            </a:r>
          </a:p>
          <a:p>
            <a:r>
              <a:rPr lang="en-US" altLang="en-US" sz="2400"/>
              <a:t>Criteria for Marines in different billets will not be exact, but the principle has to remain the same</a:t>
            </a:r>
          </a:p>
          <a:p>
            <a:pPr lvl="1"/>
            <a:r>
              <a:rPr lang="en-US" altLang="en-US" sz="2000"/>
              <a:t>The factors considered to determine a Sgt in an infantry billet and a Sgt in an administrative billet is above average at “Leading Subordinates” will be different, but the rationale for the grade will be the same</a:t>
            </a:r>
          </a:p>
          <a:p>
            <a:pPr lvl="2"/>
            <a:r>
              <a:rPr lang="en-US" altLang="en-US" sz="1600"/>
              <a:t>In this instance, your job is to break out the Marines ability to lead subordinates—regardless of their billets</a:t>
            </a:r>
          </a:p>
          <a:p>
            <a:pPr lvl="2"/>
            <a:r>
              <a:rPr lang="en-US" altLang="en-US" sz="1600"/>
              <a:t>Your job is not to break out the Marine who simply has more opportunities to lead subordinates</a:t>
            </a:r>
          </a:p>
          <a:p>
            <a:pPr lvl="1"/>
            <a:endParaRPr lang="en-US" altLang="en-US"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11890A78-DD31-4A31-3ECC-2F4C40BC6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6781800" cy="838200"/>
          </a:xfrm>
        </p:spPr>
        <p:txBody>
          <a:bodyPr/>
          <a:lstStyle/>
          <a:p>
            <a:pPr>
              <a:defRPr/>
            </a:pPr>
            <a:r>
              <a:rPr lang="en-US" dirty="0"/>
              <a:t>Marking Philosophy Demonstration</a:t>
            </a:r>
          </a:p>
        </p:txBody>
      </p:sp>
      <p:pic>
        <p:nvPicPr>
          <p:cNvPr id="40963" name="Content Placeholder 4">
            <a:extLst>
              <a:ext uri="{FF2B5EF4-FFF2-40B4-BE49-F238E27FC236}">
                <a16:creationId xmlns:a16="http://schemas.microsoft.com/office/drawing/2014/main" id="{E6B125F3-D5D5-E0E3-DB22-2F68807BB5A8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2514600"/>
            <a:ext cx="4233863" cy="2624138"/>
          </a:xfrm>
        </p:spPr>
      </p:pic>
      <p:pic>
        <p:nvPicPr>
          <p:cNvPr id="40964" name="Content Placeholder 4">
            <a:extLst>
              <a:ext uri="{FF2B5EF4-FFF2-40B4-BE49-F238E27FC236}">
                <a16:creationId xmlns:a16="http://schemas.microsoft.com/office/drawing/2014/main" id="{D808BC4C-3981-AB43-FA6D-1225660B33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14600"/>
            <a:ext cx="4233863" cy="262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F29061E-C0F0-7DF3-E60A-2F45A6BF283E}"/>
              </a:ext>
            </a:extLst>
          </p:cNvPr>
          <p:cNvSpPr/>
          <p:nvPr/>
        </p:nvSpPr>
        <p:spPr>
          <a:xfrm>
            <a:off x="609600" y="3124200"/>
            <a:ext cx="646113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29B0DF-9E93-4EA2-E7C4-56E603D45E40}"/>
              </a:ext>
            </a:extLst>
          </p:cNvPr>
          <p:cNvSpPr/>
          <p:nvPr/>
        </p:nvSpPr>
        <p:spPr>
          <a:xfrm>
            <a:off x="1255713" y="3121025"/>
            <a:ext cx="141128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D10DFC-23C7-82A5-5965-8492A0A4A1DA}"/>
              </a:ext>
            </a:extLst>
          </p:cNvPr>
          <p:cNvSpPr/>
          <p:nvPr/>
        </p:nvSpPr>
        <p:spPr>
          <a:xfrm>
            <a:off x="2476500" y="3121025"/>
            <a:ext cx="8382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D68BC4-067E-C414-24E2-EA8E219E06CE}"/>
              </a:ext>
            </a:extLst>
          </p:cNvPr>
          <p:cNvSpPr/>
          <p:nvPr/>
        </p:nvSpPr>
        <p:spPr>
          <a:xfrm>
            <a:off x="3449638" y="3124200"/>
            <a:ext cx="8937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28B988-C9C1-E11A-7011-B8B85432896E}"/>
              </a:ext>
            </a:extLst>
          </p:cNvPr>
          <p:cNvSpPr/>
          <p:nvPr/>
        </p:nvSpPr>
        <p:spPr>
          <a:xfrm>
            <a:off x="4668838" y="3121025"/>
            <a:ext cx="646112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F91BFE-5DF2-D529-AD6A-EDD1664401F0}"/>
              </a:ext>
            </a:extLst>
          </p:cNvPr>
          <p:cNvSpPr/>
          <p:nvPr/>
        </p:nvSpPr>
        <p:spPr>
          <a:xfrm>
            <a:off x="5718175" y="3121025"/>
            <a:ext cx="608013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658C88D-E234-F4ED-CCD8-A68E8E18FDA8}"/>
              </a:ext>
            </a:extLst>
          </p:cNvPr>
          <p:cNvSpPr/>
          <p:nvPr/>
        </p:nvSpPr>
        <p:spPr>
          <a:xfrm>
            <a:off x="6570663" y="3121025"/>
            <a:ext cx="722312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939391-C6C0-740A-3FF8-75C0FBCE5646}"/>
              </a:ext>
            </a:extLst>
          </p:cNvPr>
          <p:cNvSpPr/>
          <p:nvPr/>
        </p:nvSpPr>
        <p:spPr>
          <a:xfrm>
            <a:off x="7593013" y="3124200"/>
            <a:ext cx="684212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F2F15D-FADD-66B7-A2EA-A3FC6F86FE6B}"/>
              </a:ext>
            </a:extLst>
          </p:cNvPr>
          <p:cNvSpPr/>
          <p:nvPr/>
        </p:nvSpPr>
        <p:spPr>
          <a:xfrm>
            <a:off x="603250" y="3121025"/>
            <a:ext cx="6477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pic>
        <p:nvPicPr>
          <p:cNvPr id="40974" name="Picture 17">
            <a:extLst>
              <a:ext uri="{FF2B5EF4-FFF2-40B4-BE49-F238E27FC236}">
                <a16:creationId xmlns:a16="http://schemas.microsoft.com/office/drawing/2014/main" id="{642BF31A-BB70-187B-052C-9032CDDF7B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938" y="2971800"/>
            <a:ext cx="135890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5" name="Picture 18">
            <a:extLst>
              <a:ext uri="{FF2B5EF4-FFF2-40B4-BE49-F238E27FC236}">
                <a16:creationId xmlns:a16="http://schemas.microsoft.com/office/drawing/2014/main" id="{3A34B816-E189-1C21-F896-AC5EB87427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863" y="2971800"/>
            <a:ext cx="1360487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6" name="Picture 19">
            <a:extLst>
              <a:ext uri="{FF2B5EF4-FFF2-40B4-BE49-F238E27FC236}">
                <a16:creationId xmlns:a16="http://schemas.microsoft.com/office/drawing/2014/main" id="{C0FA4BCF-29C3-3E44-C2C6-D619935253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2971800"/>
            <a:ext cx="135890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7" name="Slide Number Placeholder 1">
            <a:extLst>
              <a:ext uri="{FF2B5EF4-FFF2-40B4-BE49-F238E27FC236}">
                <a16:creationId xmlns:a16="http://schemas.microsoft.com/office/drawing/2014/main" id="{A6D0C59A-657C-7EE4-ED24-FE648078EAA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96BF3EE-C4C9-4FA9-9F93-C356A508DA7B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51839501-D83D-6D92-AD7A-F9B9F8D31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Marking Philosophy Construction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1064BA28-F6A1-3569-730C-CED27A6819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14 Attributes/4 Common PAR’s</a:t>
            </a:r>
          </a:p>
          <a:p>
            <a:r>
              <a:rPr lang="en-US" altLang="en-US" sz="2800"/>
              <a:t>Determine which letter grade represents an average mark for you?  C?</a:t>
            </a:r>
          </a:p>
          <a:p>
            <a:r>
              <a:rPr lang="en-US" altLang="en-US" sz="2800"/>
              <a:t>Develop standardized criteria (expectations) for what rates a B/C/D/E/F/G—for EVERY attribute</a:t>
            </a:r>
          </a:p>
          <a:p>
            <a:r>
              <a:rPr lang="en-US" altLang="en-US" sz="2800"/>
              <a:t>Adapt your criteria for rank/MOS/billet, but </a:t>
            </a:r>
            <a:r>
              <a:rPr lang="en-US" altLang="en-US" sz="2800" b="1" u="sng"/>
              <a:t>do not </a:t>
            </a:r>
            <a:r>
              <a:rPr lang="en-US" altLang="en-US" sz="2800"/>
              <a:t>change your marking philosophy</a:t>
            </a:r>
          </a:p>
          <a:p>
            <a:endParaRPr lang="en-US" altLang="en-US"/>
          </a:p>
        </p:txBody>
      </p:sp>
      <p:sp>
        <p:nvSpPr>
          <p:cNvPr id="43012" name="Slide Number Placeholder 1">
            <a:extLst>
              <a:ext uri="{FF2B5EF4-FFF2-40B4-BE49-F238E27FC236}">
                <a16:creationId xmlns:a16="http://schemas.microsoft.com/office/drawing/2014/main" id="{997F3FE6-7A0E-8F7B-2DD6-5ABDFAA10CE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E09C98-1BE5-45AF-A6FC-19D170A1F407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7CB8FA-6436-E762-F750-7CCB2BB22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525" y="152400"/>
            <a:ext cx="6781800" cy="533400"/>
          </a:xfrm>
        </p:spPr>
        <p:txBody>
          <a:bodyPr/>
          <a:lstStyle/>
          <a:p>
            <a:pPr>
              <a:defRPr/>
            </a:pPr>
            <a:r>
              <a:rPr lang="en-US" dirty="0"/>
              <a:t>Establishing a Marking Philosophy</a:t>
            </a:r>
          </a:p>
        </p:txBody>
      </p:sp>
      <p:sp>
        <p:nvSpPr>
          <p:cNvPr id="44035" name="Content Placeholder 3">
            <a:extLst>
              <a:ext uri="{FF2B5EF4-FFF2-40B4-BE49-F238E27FC236}">
                <a16:creationId xmlns:a16="http://schemas.microsoft.com/office/drawing/2014/main" id="{0A335518-EA0C-CA14-E7D3-F8D288619C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First—Read the PARS descriptors in Chapter 4 of the PES Order (MCO 1610.7)</a:t>
            </a:r>
          </a:p>
          <a:p>
            <a:r>
              <a:rPr lang="en-US" altLang="en-US" sz="2400"/>
              <a:t>Second—Talk to other reporting officials and senior enlisted Marines about expectations for individual attributes</a:t>
            </a:r>
            <a:endParaRPr lang="en-US" altLang="en-US" sz="2000"/>
          </a:p>
          <a:p>
            <a:r>
              <a:rPr lang="en-US" altLang="en-US" sz="2400"/>
              <a:t>Third—Familiarize yourself with what the Marines are/are not supposed to do</a:t>
            </a:r>
          </a:p>
          <a:p>
            <a:r>
              <a:rPr lang="en-US" altLang="en-US" sz="2400"/>
              <a:t>Fourth—Ask more questions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E2F73DD5-B95A-3BF9-AB99-527F2874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800100"/>
          </a:xfrm>
        </p:spPr>
        <p:txBody>
          <a:bodyPr/>
          <a:lstStyle/>
          <a:p>
            <a:pPr>
              <a:defRPr/>
            </a:pPr>
            <a:r>
              <a:rPr lang="en-US" dirty="0"/>
              <a:t>Benefits of using a Marking Philosophy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94FD3C70-1A30-1F94-855A-5C3D0726B7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Fair</a:t>
            </a:r>
          </a:p>
          <a:p>
            <a:pPr lvl="1"/>
            <a:r>
              <a:rPr lang="en-US" altLang="en-US" sz="2400"/>
              <a:t>MRO understands your expectations and has ownership of their performance</a:t>
            </a:r>
          </a:p>
          <a:p>
            <a:r>
              <a:rPr lang="en-US" altLang="en-US" sz="2800"/>
              <a:t>Consistent</a:t>
            </a:r>
          </a:p>
          <a:p>
            <a:pPr lvl="1"/>
            <a:r>
              <a:rPr lang="en-US" altLang="en-US" sz="2400"/>
              <a:t>Your standard becomes more and more objective over time—increasing the effectiveness of your profile</a:t>
            </a:r>
          </a:p>
          <a:p>
            <a:r>
              <a:rPr lang="en-US" altLang="en-US" sz="2800"/>
              <a:t>Proper measuring stick</a:t>
            </a:r>
          </a:p>
          <a:p>
            <a:pPr lvl="1"/>
            <a:r>
              <a:rPr lang="en-US" altLang="en-US" sz="2400"/>
              <a:t>Promotion/selection/retention board decisions assume a known standard, not an undefined separate/individual standard</a:t>
            </a:r>
          </a:p>
        </p:txBody>
      </p:sp>
      <p:sp>
        <p:nvSpPr>
          <p:cNvPr id="45060" name="Slide Number Placeholder 1">
            <a:extLst>
              <a:ext uri="{FF2B5EF4-FFF2-40B4-BE49-F238E27FC236}">
                <a16:creationId xmlns:a16="http://schemas.microsoft.com/office/drawing/2014/main" id="{6EE0920A-B6CA-6076-0B9D-3B7E4204A2B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72FDA4-7610-4705-A07C-AF28F04304F3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561408-206F-FBD7-E76A-B195C1D601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Writing to a Profile</a:t>
            </a:r>
          </a:p>
        </p:txBody>
      </p:sp>
      <p:sp>
        <p:nvSpPr>
          <p:cNvPr id="46083" name="Subtitle 4">
            <a:extLst>
              <a:ext uri="{FF2B5EF4-FFF2-40B4-BE49-F238E27FC236}">
                <a16:creationId xmlns:a16="http://schemas.microsoft.com/office/drawing/2014/main" id="{6AE36C94-EFE4-E3F0-3772-A22BAA12D5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21598-0046-EA7C-FA34-9981FB648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-228600"/>
            <a:ext cx="6781800" cy="1295400"/>
          </a:xfrm>
        </p:spPr>
        <p:txBody>
          <a:bodyPr/>
          <a:lstStyle/>
          <a:p>
            <a:pPr>
              <a:defRPr/>
            </a:pPr>
            <a:r>
              <a:rPr lang="en-US" u="sng" dirty="0"/>
              <a:t>The Other Method in Use</a:t>
            </a:r>
            <a:endParaRPr lang="en-US" dirty="0"/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D56020DC-86E5-EB39-0056-8B0F1A3D62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Writing to a profile</a:t>
            </a:r>
          </a:p>
          <a:p>
            <a:pPr lvl="1"/>
            <a:r>
              <a:rPr lang="en-US" altLang="en-US" sz="2400"/>
              <a:t>DO NOT let someone talk you into this method!</a:t>
            </a:r>
          </a:p>
          <a:p>
            <a:pPr lvl="1"/>
            <a:r>
              <a:rPr lang="en-US" altLang="en-US" sz="2400"/>
              <a:t>Reporting officials use it because they believe:</a:t>
            </a:r>
          </a:p>
          <a:p>
            <a:pPr lvl="2"/>
            <a:r>
              <a:rPr lang="en-US" altLang="en-US" sz="2000"/>
              <a:t>It is easier to understand</a:t>
            </a:r>
          </a:p>
          <a:p>
            <a:pPr lvl="2"/>
            <a:r>
              <a:rPr lang="en-US" altLang="en-US" sz="2000"/>
              <a:t>Less time consuming</a:t>
            </a:r>
          </a:p>
          <a:p>
            <a:pPr lvl="2"/>
            <a:r>
              <a:rPr lang="en-US" altLang="en-US" sz="2000"/>
              <a:t>Gives them the ability to directly influence a promotion/selection/retention board</a:t>
            </a:r>
          </a:p>
          <a:p>
            <a:pPr lvl="3"/>
            <a:r>
              <a:rPr lang="en-US" altLang="en-US" sz="1800"/>
              <a:t>Partially true at the start of your profile</a:t>
            </a:r>
          </a:p>
          <a:p>
            <a:pPr lvl="3"/>
            <a:r>
              <a:rPr lang="en-US" altLang="en-US" sz="1800"/>
              <a:t>Becomes impossible to manage as your profile develops</a:t>
            </a:r>
          </a:p>
          <a:p>
            <a:pPr lvl="1"/>
            <a:r>
              <a:rPr lang="en-US" altLang="en-US" sz="2600"/>
              <a:t>This method was used for the previous system and it drove it into extinction</a:t>
            </a:r>
          </a:p>
          <a:p>
            <a:pPr lvl="1"/>
            <a:r>
              <a:rPr lang="en-US" altLang="en-US" sz="2600"/>
              <a:t>Negates the design of the current system, thereby invalidating all of the numerical data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36FBBC-D1F8-095B-5430-825CF9B4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Ranking Marines</a:t>
            </a:r>
          </a:p>
        </p:txBody>
      </p:sp>
      <p:sp>
        <p:nvSpPr>
          <p:cNvPr id="49155" name="Content Placeholder 7">
            <a:extLst>
              <a:ext uri="{FF2B5EF4-FFF2-40B4-BE49-F238E27FC236}">
                <a16:creationId xmlns:a16="http://schemas.microsoft.com/office/drawing/2014/main" id="{935708AC-9C1C-97D1-D561-77569BDAD606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645025" y="1676400"/>
            <a:ext cx="4041775" cy="4597400"/>
          </a:xfrm>
        </p:spPr>
        <p:txBody>
          <a:bodyPr/>
          <a:lstStyle/>
          <a:p>
            <a:r>
              <a:rPr lang="en-US" altLang="en-US" sz="2000"/>
              <a:t>Assumptions</a:t>
            </a:r>
          </a:p>
          <a:p>
            <a:pPr lvl="1"/>
            <a:r>
              <a:rPr lang="en-US" altLang="en-US" sz="1800"/>
              <a:t>Sergeant F clearly ran a superior PFT!?!</a:t>
            </a:r>
          </a:p>
          <a:p>
            <a:pPr lvl="1"/>
            <a:r>
              <a:rPr lang="en-US" altLang="en-US" sz="1800"/>
              <a:t>Sergeant B’s PFT is not in the same league as the other Marines!?</a:t>
            </a:r>
          </a:p>
          <a:p>
            <a:r>
              <a:rPr lang="en-US" altLang="en-US" sz="2000"/>
              <a:t>Ranking does not account for quality spread </a:t>
            </a:r>
            <a:r>
              <a:rPr lang="en-US" altLang="en-US" sz="1800"/>
              <a:t>(the distance between the numbers)</a:t>
            </a:r>
          </a:p>
          <a:p>
            <a:r>
              <a:rPr lang="en-US" altLang="en-US" sz="2000"/>
              <a:t>Ranking is the basis for writing to a profile</a:t>
            </a:r>
          </a:p>
          <a:p>
            <a:r>
              <a:rPr lang="en-US" altLang="en-US" sz="2000"/>
              <a:t>Boards do not care where a Marine ranks in your profile—they care about the quality difference!</a:t>
            </a:r>
          </a:p>
          <a:p>
            <a:endParaRPr lang="en-US" altLang="en-US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8EA04EA-E79E-4DF0-9640-D1980F6FD7AF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676400"/>
          <a:ext cx="4187826" cy="4597403"/>
        </p:xfrm>
        <a:graphic>
          <a:graphicData uri="http://schemas.openxmlformats.org/drawingml/2006/table">
            <a:tbl>
              <a:tblPr/>
              <a:tblGrid>
                <a:gridCol w="139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877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PFT Results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Marine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Rank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A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B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C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D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E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F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G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H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77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Ranking Results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Marine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Rank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E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F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H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A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C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D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B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Sgt G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6" marR="8986" marT="8986" marB="4313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C22B920-0AE9-FDEE-6569-4A5365614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Agenda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EB1460A-1BD5-4668-A077-D2AC8A22F0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93850"/>
            <a:ext cx="7924800" cy="4502150"/>
          </a:xfrm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 sz="2800"/>
              <a:t>System Overview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 sz="2800"/>
              <a:t>Marking Philosophy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 sz="2800"/>
              <a:t>Writing to a Profile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 sz="2800"/>
              <a:t>RS vs RO role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 sz="2800"/>
              <a:t>Writing Effective Comments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 sz="2800"/>
              <a:t>Counseling Responsibilities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 sz="2800"/>
              <a:t>Record Corrections</a:t>
            </a:r>
          </a:p>
          <a:p>
            <a:pPr marL="609600" indent="-609600">
              <a:spcBef>
                <a:spcPct val="0"/>
              </a:spcBef>
              <a:buClr>
                <a:srgbClr val="C21212"/>
              </a:buClr>
              <a:buSzPct val="70000"/>
              <a:buFontTx/>
              <a:buNone/>
            </a:pPr>
            <a:endParaRPr lang="en-US" altLang="en-US" sz="2400" b="1"/>
          </a:p>
        </p:txBody>
      </p:sp>
      <p:sp>
        <p:nvSpPr>
          <p:cNvPr id="24580" name="Slide Number Placeholder 1">
            <a:extLst>
              <a:ext uri="{FF2B5EF4-FFF2-40B4-BE49-F238E27FC236}">
                <a16:creationId xmlns:a16="http://schemas.microsoft.com/office/drawing/2014/main" id="{60674F82-BEB3-4BD4-7277-892B601E718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B1B8032-5A81-4A95-85C6-78AEA4FDC59E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71631E3-4B6F-858D-2076-2ACFBEF28E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5400" dirty="0"/>
              <a:t>Reporting Official Roles</a:t>
            </a:r>
          </a:p>
        </p:txBody>
      </p:sp>
      <p:sp>
        <p:nvSpPr>
          <p:cNvPr id="50179" name="Subtitle 2">
            <a:extLst>
              <a:ext uri="{FF2B5EF4-FFF2-40B4-BE49-F238E27FC236}">
                <a16:creationId xmlns:a16="http://schemas.microsoft.com/office/drawing/2014/main" id="{59667178-768B-7D0F-59FD-93149173D2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015B185D-1EBE-8877-2336-78094B6D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RS’ Role vs RO’s Role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A47D5C20-E74A-FA10-C117-13AB3DC9C3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RS’ Role</a:t>
            </a:r>
          </a:p>
          <a:p>
            <a:pPr lvl="1"/>
            <a:r>
              <a:rPr lang="en-US" altLang="en-US" sz="1600"/>
              <a:t>Capture MRO’s </a:t>
            </a:r>
            <a:r>
              <a:rPr lang="en-US" altLang="en-US" sz="1600" u="sng"/>
              <a:t>performance</a:t>
            </a:r>
            <a:r>
              <a:rPr lang="en-US" altLang="en-US" sz="1600"/>
              <a:t> for a set period of time</a:t>
            </a:r>
          </a:p>
          <a:p>
            <a:pPr lvl="1"/>
            <a:r>
              <a:rPr lang="en-US" altLang="en-US" sz="1600"/>
              <a:t>Grade to the attributes regardless of profile movement</a:t>
            </a:r>
          </a:p>
          <a:p>
            <a:pPr lvl="1"/>
            <a:r>
              <a:rPr lang="en-US" altLang="en-US" sz="1600"/>
              <a:t>Use comments to assist in explaining why the MRO moved in your profile</a:t>
            </a:r>
          </a:p>
          <a:p>
            <a:r>
              <a:rPr lang="en-US" altLang="en-US" sz="2000"/>
              <a:t>RO’s Role</a:t>
            </a:r>
          </a:p>
          <a:p>
            <a:pPr lvl="1"/>
            <a:r>
              <a:rPr lang="en-US" altLang="en-US" sz="1800"/>
              <a:t>Capture MRO’s potential</a:t>
            </a:r>
          </a:p>
          <a:p>
            <a:pPr lvl="1"/>
            <a:r>
              <a:rPr lang="en-US" altLang="en-US" sz="1800"/>
              <a:t>Place the MRO appropriately on the Christmas tree based on their perceived potential</a:t>
            </a:r>
          </a:p>
          <a:p>
            <a:pPr lvl="1"/>
            <a:r>
              <a:rPr lang="en-US" altLang="en-US" sz="1800"/>
              <a:t>Use comments to bridge the gap between MRO’s graded performance and their potential</a:t>
            </a:r>
          </a:p>
          <a:p>
            <a:r>
              <a:rPr lang="en-US" altLang="en-US" sz="2200"/>
              <a:t>Holistic Design</a:t>
            </a:r>
          </a:p>
          <a:p>
            <a:pPr lvl="1"/>
            <a:r>
              <a:rPr lang="en-US" altLang="en-US" sz="1800"/>
              <a:t>RO’s marking freedom complements the RS’ requirement to mark to a set standard.</a:t>
            </a:r>
          </a:p>
          <a:p>
            <a:pPr lvl="1"/>
            <a:r>
              <a:rPr lang="en-US" altLang="en-US" sz="1800"/>
              <a:t>RS Profile placement + RS comments +  RO comparative assessment mark + RO comments + </a:t>
            </a:r>
            <a:r>
              <a:rPr lang="en-US" altLang="en-US" sz="1800" u="sng"/>
              <a:t>MRO career trend </a:t>
            </a:r>
            <a:r>
              <a:rPr lang="en-US" altLang="en-US" sz="1800"/>
              <a:t>= a holistic approach to using fitness reports</a:t>
            </a:r>
          </a:p>
        </p:txBody>
      </p:sp>
      <p:sp>
        <p:nvSpPr>
          <p:cNvPr id="52228" name="Slide Number Placeholder 1">
            <a:extLst>
              <a:ext uri="{FF2B5EF4-FFF2-40B4-BE49-F238E27FC236}">
                <a16:creationId xmlns:a16="http://schemas.microsoft.com/office/drawing/2014/main" id="{EA54EE70-AA04-5598-199E-22C42EC51A4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DCE0DFD-9325-4F8E-915A-29B8532BDE47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20788C17-B836-32ED-4956-7C4DDC7458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5400" dirty="0"/>
              <a:t>Writing Effective Comments</a:t>
            </a:r>
          </a:p>
        </p:txBody>
      </p:sp>
      <p:sp>
        <p:nvSpPr>
          <p:cNvPr id="54275" name="Subtitle 2">
            <a:extLst>
              <a:ext uri="{FF2B5EF4-FFF2-40B4-BE49-F238E27FC236}">
                <a16:creationId xmlns:a16="http://schemas.microsoft.com/office/drawing/2014/main" id="{DC4B9ADA-A5DA-8EF8-998C-AF436CB7F1F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>
            <a:extLst>
              <a:ext uri="{FF2B5EF4-FFF2-40B4-BE49-F238E27FC236}">
                <a16:creationId xmlns:a16="http://schemas.microsoft.com/office/drawing/2014/main" id="{2E399D74-4DCC-ACCA-74F8-93CFB10B3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Understanding Comments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E9A92A62-2788-7807-0154-EEABB03B1E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200"/>
              <a:t>Single Purpose of FITREP comments</a:t>
            </a:r>
          </a:p>
          <a:p>
            <a:pPr lvl="1"/>
            <a:r>
              <a:rPr lang="en-US" altLang="en-US" sz="1800"/>
              <a:t>To serve as an aid to Promotion/Selection/Retention boards</a:t>
            </a:r>
          </a:p>
          <a:p>
            <a:r>
              <a:rPr lang="en-US" altLang="en-US" sz="2200"/>
              <a:t>Negative comments</a:t>
            </a:r>
          </a:p>
          <a:p>
            <a:pPr lvl="1"/>
            <a:r>
              <a:rPr lang="en-US" altLang="en-US" sz="1800"/>
              <a:t>You cannot write anything negative about a Marine in a fitness report</a:t>
            </a:r>
          </a:p>
          <a:p>
            <a:pPr lvl="2"/>
            <a:r>
              <a:rPr lang="en-US" altLang="en-US" sz="1800"/>
              <a:t>If you do, it will be returned by HQMC</a:t>
            </a:r>
          </a:p>
          <a:p>
            <a:pPr lvl="2"/>
            <a:r>
              <a:rPr lang="en-US" altLang="en-US" sz="1800"/>
              <a:t>If you somehow get it by HQMC, congratulations, you just gave the Marine the possibility of getting your report completely removed from their record</a:t>
            </a:r>
          </a:p>
          <a:p>
            <a:r>
              <a:rPr lang="en-US" altLang="en-US" sz="2200"/>
              <a:t>When your junior/skewed profile misrepresents a Marine</a:t>
            </a:r>
          </a:p>
          <a:p>
            <a:pPr lvl="1"/>
            <a:r>
              <a:rPr lang="en-US" altLang="en-US" sz="1800"/>
              <a:t>You are encouraged to use FITREP comments to explain disparities between your profile and your word picture; however, the comments cannot paint the Marine in a negative light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>
            <a:extLst>
              <a:ext uri="{FF2B5EF4-FFF2-40B4-BE49-F238E27FC236}">
                <a16:creationId xmlns:a16="http://schemas.microsoft.com/office/drawing/2014/main" id="{595A7605-1521-7DF3-C411-F90548C89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8763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Comments for Below Average Reports</a:t>
            </a:r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02E6AF40-6CEF-3CFF-0C6D-979EA89D0B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Less is more</a:t>
            </a:r>
          </a:p>
          <a:p>
            <a:r>
              <a:rPr lang="en-US" altLang="en-US" sz="2000"/>
              <a:t>Board members simply need to know if the MRO’s placement in your profile accurately captures the MRO’s performance</a:t>
            </a:r>
          </a:p>
          <a:p>
            <a:r>
              <a:rPr lang="en-US" altLang="en-US" sz="2000"/>
              <a:t>Negative comments are not allowed and are usually subjective</a:t>
            </a:r>
          </a:p>
          <a:p>
            <a:pPr lvl="1"/>
            <a:r>
              <a:rPr lang="en-US" altLang="en-US" sz="1800"/>
              <a:t>They are viewed adversely by a promotion board</a:t>
            </a:r>
          </a:p>
          <a:p>
            <a:pPr lvl="2"/>
            <a:r>
              <a:rPr lang="en-US" altLang="en-US" sz="1600"/>
              <a:t>US Navy Regulations 1990, Article 1122, which governs the PES order, does not allow adverse material to be placed into a member’s record unless the MRO is given the opportunity to rebut it</a:t>
            </a:r>
          </a:p>
          <a:p>
            <a:pPr lvl="1"/>
            <a:r>
              <a:rPr lang="en-US" altLang="en-US" sz="1800"/>
              <a:t>RS/RO comments are taken as the ground truth when the MRO does not get to rebut negative statements</a:t>
            </a:r>
          </a:p>
          <a:p>
            <a:pPr lvl="1"/>
            <a:r>
              <a:rPr lang="en-US" altLang="en-US" sz="1800"/>
              <a:t>The opinions of reporting officials differ between reports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1600"/>
          </a:p>
        </p:txBody>
      </p:sp>
      <p:sp>
        <p:nvSpPr>
          <p:cNvPr id="58372" name="Slide Number Placeholder 1">
            <a:extLst>
              <a:ext uri="{FF2B5EF4-FFF2-40B4-BE49-F238E27FC236}">
                <a16:creationId xmlns:a16="http://schemas.microsoft.com/office/drawing/2014/main" id="{0B1E1A20-29F9-E84D-43F0-350080CB0CE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2FCD8B8-3547-4320-AD05-8B12523DD66B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000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27C83-8C13-5EEB-6D12-B81C7DBDE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2286000"/>
            <a:ext cx="67818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Counseling Responsibilities and Record Corrections</a:t>
            </a:r>
          </a:p>
        </p:txBody>
      </p:sp>
      <p:sp>
        <p:nvSpPr>
          <p:cNvPr id="60419" name="Subtitle 4">
            <a:extLst>
              <a:ext uri="{FF2B5EF4-FFF2-40B4-BE49-F238E27FC236}">
                <a16:creationId xmlns:a16="http://schemas.microsoft.com/office/drawing/2014/main" id="{8F2468FE-4056-29F2-EBB0-F0BE0556A26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0420" name="Slide Number Placeholder 2">
            <a:extLst>
              <a:ext uri="{FF2B5EF4-FFF2-40B4-BE49-F238E27FC236}">
                <a16:creationId xmlns:a16="http://schemas.microsoft.com/office/drawing/2014/main" id="{96D81259-667E-E309-4079-C1CAFA5358F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496050"/>
            <a:ext cx="2185988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5E170D-4382-4925-9258-5263D9E56429}" type="slidenum">
              <a:rPr lang="en-US" altLang="en-US" sz="10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7310A-8E05-841E-3966-4E64A8D5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Counseling</a:t>
            </a:r>
          </a:p>
        </p:txBody>
      </p:sp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03B4D656-784F-4FBE-C8DB-C71A9333CD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Initial Counseling</a:t>
            </a:r>
          </a:p>
          <a:p>
            <a:pPr lvl="1"/>
            <a:r>
              <a:rPr lang="en-US" altLang="en-US" sz="2000"/>
              <a:t>You are required to conduct an initial counseling with every Marine for whom you are the RS within 30 days of the establishment of the relationship</a:t>
            </a:r>
          </a:p>
          <a:p>
            <a:pPr lvl="1"/>
            <a:r>
              <a:rPr lang="en-US" altLang="en-US" sz="2000"/>
              <a:t>Specific items to cover</a:t>
            </a:r>
          </a:p>
          <a:p>
            <a:pPr lvl="2"/>
            <a:r>
              <a:rPr lang="en-US" altLang="en-US" sz="1800"/>
              <a:t>Your marking philosophy</a:t>
            </a:r>
          </a:p>
          <a:p>
            <a:pPr lvl="2"/>
            <a:r>
              <a:rPr lang="en-US" altLang="en-US" sz="1800"/>
              <a:t>Specific billet expectations you have of them</a:t>
            </a:r>
          </a:p>
          <a:p>
            <a:r>
              <a:rPr lang="en-US" altLang="en-US" sz="2400"/>
              <a:t>It is highly recommended that you conduct follow-on counseling throughout the reporting period</a:t>
            </a:r>
          </a:p>
          <a:p>
            <a:r>
              <a:rPr lang="en-US" altLang="en-US" sz="2400"/>
              <a:t>Debrief Counseling</a:t>
            </a:r>
          </a:p>
          <a:p>
            <a:pPr lvl="1"/>
            <a:r>
              <a:rPr lang="en-US" altLang="en-US" sz="2000"/>
              <a:t>You are required to debrief Marines on their FITREP’s prior to forwarding the report to the Reviewing Officer</a:t>
            </a:r>
          </a:p>
          <a:p>
            <a:r>
              <a:rPr lang="en-US" altLang="en-US" sz="2400"/>
              <a:t>You are required to counsel Marines at the onset of each new reporting period</a:t>
            </a:r>
          </a:p>
          <a:p>
            <a:endParaRPr lang="en-US" altLang="en-US" sz="2400"/>
          </a:p>
          <a:p>
            <a:pPr lvl="1"/>
            <a:endParaRPr lang="en-US" altLang="en-US" sz="2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>
            <a:extLst>
              <a:ext uri="{FF2B5EF4-FFF2-40B4-BE49-F238E27FC236}">
                <a16:creationId xmlns:a16="http://schemas.microsoft.com/office/drawing/2014/main" id="{4B567DE8-7A4B-E1DE-9132-1E927185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Fixing Mistakes</a:t>
            </a: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B61A2F42-4CA3-D6A9-6AA9-EC2468A64C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593850"/>
            <a:ext cx="7772400" cy="450215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/>
              <a:t>Two types of corrections:  Administrative and Performance Evaluation Review Board (PERB) Corrections</a:t>
            </a:r>
          </a:p>
          <a:p>
            <a:pPr lvl="2">
              <a:buSzPct val="105000"/>
              <a:buFont typeface="Wingdings" panose="05000000000000000000" pitchFamily="2" charset="2"/>
              <a:buChar char="Ø"/>
            </a:pPr>
            <a:r>
              <a:rPr lang="en-US" altLang="en-US" sz="1800"/>
              <a:t>Administrative Corrections</a:t>
            </a:r>
          </a:p>
          <a:p>
            <a:pPr lvl="3">
              <a:buSzPct val="80000"/>
              <a:buFont typeface="Wingdings" panose="05000000000000000000" pitchFamily="2" charset="2"/>
              <a:buChar char="Ø"/>
            </a:pPr>
            <a:r>
              <a:rPr lang="en-US" altLang="en-US" sz="1800"/>
              <a:t>Anything in section A of the fitness report and factual data in sections I and K (i.e. name, rank, billet title); as well as admin fillers  </a:t>
            </a:r>
          </a:p>
          <a:p>
            <a:pPr lvl="3">
              <a:buSzPct val="80000"/>
              <a:buFont typeface="Wingdings" panose="05000000000000000000" pitchFamily="2" charset="2"/>
              <a:buChar char="Ø"/>
            </a:pPr>
            <a:r>
              <a:rPr lang="en-US" altLang="en-US" sz="1800"/>
              <a:t>If the matter cannot be verified through official records and/or needs additional justification, it is NOT an administrative change.</a:t>
            </a:r>
          </a:p>
          <a:p>
            <a:pPr lvl="3">
              <a:buSzPct val="80000"/>
              <a:buFont typeface="Wingdings" panose="05000000000000000000" pitchFamily="2" charset="2"/>
              <a:buChar char="Ø"/>
            </a:pPr>
            <a:r>
              <a:rPr lang="en-US" altLang="en-US" sz="1800"/>
              <a:t>Request turn-around time: 2-30 days</a:t>
            </a:r>
          </a:p>
          <a:p>
            <a:pPr lvl="2">
              <a:buSzPct val="105000"/>
              <a:buFont typeface="Wingdings" panose="05000000000000000000" pitchFamily="2" charset="2"/>
              <a:buChar char="Ø"/>
            </a:pPr>
            <a:r>
              <a:rPr lang="en-US" altLang="en-US" sz="1800"/>
              <a:t>PERB Corrections</a:t>
            </a:r>
          </a:p>
          <a:p>
            <a:pPr lvl="3">
              <a:buSzPct val="80000"/>
              <a:buFont typeface="Wingdings" panose="05000000000000000000" pitchFamily="2" charset="2"/>
              <a:buChar char="Ø"/>
            </a:pPr>
            <a:r>
              <a:rPr lang="en-US" altLang="en-US" sz="1800"/>
              <a:t>Attribute marks, sections I and K comments, Christmas tree marking, MRO’s status selection in section A, RS’ grade recommendation for gunnery sergeants, etc…”</a:t>
            </a:r>
          </a:p>
          <a:p>
            <a:pPr lvl="3">
              <a:buSzPct val="80000"/>
              <a:buFont typeface="Wingdings" panose="05000000000000000000" pitchFamily="2" charset="2"/>
              <a:buChar char="Ø"/>
            </a:pPr>
            <a:r>
              <a:rPr lang="en-US" altLang="en-US" sz="1800"/>
              <a:t>Other documents within the OMPF that need corrected—not just FITREP data</a:t>
            </a:r>
          </a:p>
        </p:txBody>
      </p:sp>
      <p:sp>
        <p:nvSpPr>
          <p:cNvPr id="63492" name="Slide Number Placeholder 1">
            <a:extLst>
              <a:ext uri="{FF2B5EF4-FFF2-40B4-BE49-F238E27FC236}">
                <a16:creationId xmlns:a16="http://schemas.microsoft.com/office/drawing/2014/main" id="{EFC03A59-D58E-E0FA-B880-F6414678821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8186D2-CEA0-4FF3-8C6D-3FCD860FD2A0}" type="slidenum">
              <a:rPr lang="en-US" altLang="en-US" sz="10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>
            <a:extLst>
              <a:ext uri="{FF2B5EF4-FFF2-40B4-BE49-F238E27FC236}">
                <a16:creationId xmlns:a16="http://schemas.microsoft.com/office/drawing/2014/main" id="{4DF4A220-7B8B-5963-7529-27EFB771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FITREP Correction “How To”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FC4D0-3C54-95EB-8F16-7F901160A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93850"/>
            <a:ext cx="8686800" cy="4502150"/>
          </a:xfrm>
        </p:spPr>
        <p:txBody>
          <a:bodyPr/>
          <a:lstStyle/>
          <a:p>
            <a:pPr lvl="1">
              <a:buFont typeface="Wingdings" pitchFamily="2" charset="2"/>
              <a:buChar char="Ø"/>
              <a:defRPr/>
            </a:pPr>
            <a:r>
              <a:rPr lang="en-US" sz="2000" dirty="0"/>
              <a:t>How do I request an administrative change?</a:t>
            </a:r>
          </a:p>
          <a:p>
            <a:pPr lvl="2">
              <a:buSzPct val="105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Email MMRP-31 at </a:t>
            </a:r>
            <a:r>
              <a:rPr lang="en-US" sz="1800" u="sng" dirty="0">
                <a:solidFill>
                  <a:schemeClr val="accent6"/>
                </a:solidFill>
              </a:rPr>
              <a:t>SMB.Manpower.MMRP-31@usmc.mil</a:t>
            </a:r>
            <a:r>
              <a:rPr lang="en-US" sz="1800" dirty="0"/>
              <a:t> with your request and attach all supporting documentation</a:t>
            </a:r>
          </a:p>
          <a:p>
            <a:pPr lvl="3"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Ensure you have RS and/or RO concurrence—if applicable</a:t>
            </a:r>
          </a:p>
          <a:p>
            <a:pPr lvl="2">
              <a:buSzPct val="105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Call MMRP-31 at (703) 784-3434</a:t>
            </a:r>
          </a:p>
          <a:p>
            <a:pPr lvl="2">
              <a:buSzPct val="105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Visit in person at 2008 Elliot Road MCB Quantico, VA 22134/2</a:t>
            </a:r>
            <a:r>
              <a:rPr lang="en-US" sz="1800" baseline="30000" dirty="0"/>
              <a:t>nd</a:t>
            </a:r>
            <a:r>
              <a:rPr lang="en-US" sz="1800" dirty="0"/>
              <a:t> Deck </a:t>
            </a:r>
          </a:p>
          <a:p>
            <a:pPr lvl="2">
              <a:buFont typeface="Wingdings" pitchFamily="2" charset="2"/>
              <a:buChar char="Ø"/>
              <a:defRPr/>
            </a:pPr>
            <a:endParaRPr lang="en-US" sz="18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en-US" sz="2000" dirty="0"/>
              <a:t>How do I PERB a report?</a:t>
            </a:r>
          </a:p>
          <a:p>
            <a:pPr lvl="2">
              <a:buSzPct val="105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FIRST: Read chapter 10 of the PES order</a:t>
            </a:r>
          </a:p>
          <a:p>
            <a:pPr lvl="2">
              <a:buSzPct val="105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Second: Go to the MMRP-13 website and read their guidance</a:t>
            </a:r>
          </a:p>
          <a:p>
            <a:pPr lvl="3"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uFill>
                  <a:solidFill>
                    <a:schemeClr val="accent2"/>
                  </a:solidFill>
                </a:uFill>
              </a:rPr>
              <a:t>MMRP-13 Homepage</a:t>
            </a:r>
          </a:p>
          <a:p>
            <a:pPr lvl="3"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Fill out a DD-149 form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Email MMRP-13 at </a:t>
            </a:r>
            <a:r>
              <a:rPr lang="en-US" sz="1800" u="sng" dirty="0">
                <a:solidFill>
                  <a:schemeClr val="accent6"/>
                </a:solidFill>
              </a:rPr>
              <a:t>SMB.Manpower.MMRP-13@usmc.mil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Call MMRP-13 at (703) 784-5602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endParaRPr lang="en-US" sz="1800" dirty="0"/>
          </a:p>
          <a:p>
            <a:pPr>
              <a:defRPr/>
            </a:pPr>
            <a:endParaRPr lang="en-US" dirty="0"/>
          </a:p>
        </p:txBody>
      </p:sp>
      <p:sp>
        <p:nvSpPr>
          <p:cNvPr id="65540" name="Slide Number Placeholder 1">
            <a:extLst>
              <a:ext uri="{FF2B5EF4-FFF2-40B4-BE49-F238E27FC236}">
                <a16:creationId xmlns:a16="http://schemas.microsoft.com/office/drawing/2014/main" id="{265CA924-C27D-297E-2A01-5C0D1C03DCC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97D051-AC3F-4F04-BC53-9A126BEA2725}" type="slidenum">
              <a:rPr lang="en-US" altLang="en-US" sz="10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2F16BBD8-64B0-39F8-49FF-6D2F1F008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Points Of Contact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0BB7B7D-FEFF-97CA-9E91-51404279B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5021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2000" b="1"/>
          </a:p>
          <a:p>
            <a:pPr>
              <a:lnSpc>
                <a:spcPct val="80000"/>
              </a:lnSpc>
            </a:pPr>
            <a:r>
              <a:rPr lang="en-US" altLang="en-US" sz="2000" b="1"/>
              <a:t>MMRP-13 PERB			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Phone: 703-784-9204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Email: </a:t>
            </a:r>
            <a:r>
              <a:rPr lang="en-US" altLang="en-US" sz="2000" b="1" u="sng"/>
              <a:t>smb.manpower.mmrp-13@usmc.mil</a:t>
            </a:r>
            <a:endParaRPr lang="en-US" altLang="en-US" sz="2000" b="1"/>
          </a:p>
          <a:p>
            <a:pPr>
              <a:lnSpc>
                <a:spcPct val="80000"/>
              </a:lnSpc>
            </a:pPr>
            <a:endParaRPr lang="en-US" altLang="en-US" sz="2000" b="1"/>
          </a:p>
          <a:p>
            <a:pPr>
              <a:lnSpc>
                <a:spcPct val="80000"/>
              </a:lnSpc>
            </a:pPr>
            <a:r>
              <a:rPr lang="en-US" altLang="en-US" sz="2000" b="1"/>
              <a:t>MMRP-20 OMPF Input/Customer Service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Phone: 703-784-3907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Email: </a:t>
            </a:r>
            <a:r>
              <a:rPr lang="en-US" altLang="en-US" sz="2000" b="1" u="sng"/>
              <a:t>smb.manpower.mmrp-20@usmc.mil </a:t>
            </a:r>
          </a:p>
          <a:p>
            <a:pPr>
              <a:lnSpc>
                <a:spcPct val="80000"/>
              </a:lnSpc>
            </a:pPr>
            <a:endParaRPr lang="en-US" altLang="en-US" sz="2000" b="1" u="sng"/>
          </a:p>
          <a:p>
            <a:pPr>
              <a:lnSpc>
                <a:spcPct val="80000"/>
              </a:lnSpc>
            </a:pPr>
            <a:r>
              <a:rPr lang="en-US" altLang="en-US" sz="2000" b="1"/>
              <a:t>MMRP-31 Policy and Compliance/Corrections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Phone: 703-784-3905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Email: </a:t>
            </a:r>
            <a:r>
              <a:rPr lang="en-US" altLang="en-US" sz="2000" b="1" u="sng"/>
              <a:t>smb.manpower.mmrp-31@usmc.mil</a:t>
            </a:r>
          </a:p>
          <a:p>
            <a:pPr>
              <a:lnSpc>
                <a:spcPct val="80000"/>
              </a:lnSpc>
            </a:pPr>
            <a:endParaRPr lang="en-US" altLang="en-US" sz="1800" b="1"/>
          </a:p>
          <a:p>
            <a:pPr>
              <a:lnSpc>
                <a:spcPct val="80000"/>
              </a:lnSpc>
            </a:pPr>
            <a:r>
              <a:rPr lang="en-US" altLang="en-US" sz="2000" b="1"/>
              <a:t>MMRP-32 Fitness Report Processing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Phone: 703-784-3444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Email: </a:t>
            </a:r>
            <a:r>
              <a:rPr lang="en-US" altLang="en-US" sz="2000" b="1" u="sng"/>
              <a:t>smb.manpower.mmrp-32@usmc.mil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>
            <a:extLst>
              <a:ext uri="{FF2B5EF4-FFF2-40B4-BE49-F238E27FC236}">
                <a16:creationId xmlns:a16="http://schemas.microsoft.com/office/drawing/2014/main" id="{2991C7E6-8FE9-B287-48D3-F97FDDF66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52400"/>
            <a:ext cx="6781800" cy="5334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USMC Fitness Report (FITREP) Overview</a:t>
            </a:r>
          </a:p>
        </p:txBody>
      </p:sp>
      <p:sp>
        <p:nvSpPr>
          <p:cNvPr id="26627" name="Content Placeholder 5">
            <a:extLst>
              <a:ext uri="{FF2B5EF4-FFF2-40B4-BE49-F238E27FC236}">
                <a16:creationId xmlns:a16="http://schemas.microsoft.com/office/drawing/2014/main" id="{C331AA1D-B725-23AD-95C5-F07A03019E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4688" y="1676400"/>
            <a:ext cx="7772400" cy="41148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400"/>
              <a:t>Guiding Document is MCO 1610.7 (Performance Evaluation System)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400"/>
              <a:t>Consist of five pages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400"/>
              <a:t>Grades Marines across 13 separate areas, which are called “Attributes”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2000"/>
              <a:t>14 areas if the Marine being Reported On (MRO) is a reporting official (meaning he/she writes fitness reports)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400"/>
              <a:t>Attribute grades, which are called “Performance Anchored Ratings (PARS)”, range from A-H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400"/>
              <a:t>FITREP’s are completed by two reporting officials: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2000"/>
              <a:t>Reporting Senior (RS): Normally the first officer in the MRO’s chain of command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2000"/>
              <a:t>Reviewing Officer (RO): Normally the RS’ RS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AB6689-BDBD-46E1-3886-3149D16AA6B9}"/>
              </a:ext>
            </a:extLst>
          </p:cNvPr>
          <p:cNvSpPr txBox="1"/>
          <p:nvPr/>
        </p:nvSpPr>
        <p:spPr>
          <a:xfrm>
            <a:off x="1627188" y="0"/>
            <a:ext cx="6324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69354C7E-ABA9-2240-594B-6CAE2C86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Normal FITREP Routing Process</a:t>
            </a:r>
          </a:p>
        </p:txBody>
      </p:sp>
      <p:pic>
        <p:nvPicPr>
          <p:cNvPr id="27651" name="Content Placeholder 4">
            <a:extLst>
              <a:ext uri="{FF2B5EF4-FFF2-40B4-BE49-F238E27FC236}">
                <a16:creationId xmlns:a16="http://schemas.microsoft.com/office/drawing/2014/main" id="{090C3E05-A3DB-9275-B83D-D7A33EBEA69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590800"/>
            <a:ext cx="7162800" cy="2438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F537E-51E0-A1B8-4D5C-4FCD5E5A2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RS Profiles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FAD40708-E15E-8D64-4B8C-D0776BE0EF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93850"/>
            <a:ext cx="8077200" cy="4502150"/>
          </a:xfrm>
        </p:spPr>
        <p:txBody>
          <a:bodyPr/>
          <a:lstStyle/>
          <a:p>
            <a:r>
              <a:rPr lang="en-US" altLang="en-US" sz="2200"/>
              <a:t>Assigned PAR’s are used to calculate the FITREP average (FITREP Avg)</a:t>
            </a:r>
          </a:p>
          <a:p>
            <a:r>
              <a:rPr lang="en-US" altLang="en-US" sz="2200"/>
              <a:t>FITREP Avg’s are tracked and form the RS’ profile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/>
              <a:t>RS’ have to write at least three observed fitness reports on Marines of the same rank before they obtain a profile</a:t>
            </a:r>
          </a:p>
          <a:p>
            <a:r>
              <a:rPr lang="en-US" altLang="en-US" sz="2200"/>
              <a:t>All of the FITREP Avg’s within an RS’ profile are used to calculate the RS’ average FITREP Avg (RS Avg)</a:t>
            </a:r>
          </a:p>
          <a:p>
            <a:r>
              <a:rPr lang="en-US" altLang="en-US" sz="2200"/>
              <a:t>The fitness report with the highest FITREP Avg in an RS’ profile is the “RS High”</a:t>
            </a:r>
          </a:p>
          <a:p>
            <a:r>
              <a:rPr lang="en-US" altLang="en-US" sz="2200"/>
              <a:t>RS profile metrics and the FITREP Avg are used to assign the report a relative value (RV) number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2F74D-D96E-4689-9ED2-3E2EEFBEA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Relative Value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81967761-1934-8E35-3795-1BF200D88B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93850"/>
            <a:ext cx="8077200" cy="4502150"/>
          </a:xfrm>
        </p:spPr>
        <p:txBody>
          <a:bodyPr/>
          <a:lstStyle/>
          <a:p>
            <a:r>
              <a:rPr lang="en-US" altLang="en-US" sz="2200"/>
              <a:t>RV is a metric used by Promotion/Selection/Retention boards to put FITREP marks into context</a:t>
            </a:r>
          </a:p>
          <a:p>
            <a:r>
              <a:rPr lang="en-US" altLang="en-US" sz="2200"/>
              <a:t>It is a time saving metric that prevents board members from having to pull the profile of every RS of every report for every Marine being considered by the board</a:t>
            </a:r>
          </a:p>
          <a:p>
            <a:r>
              <a:rPr lang="en-US" altLang="en-US" sz="2200"/>
              <a:t>RV does not serve any other purpose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E30604E-E2A9-C1C0-1EBD-EAFCC30B1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FITREP Average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99971-0391-B3D0-2DFB-6E1CD1F55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181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200" dirty="0"/>
              <a:t>Process:</a:t>
            </a:r>
          </a:p>
          <a:p>
            <a:pPr lvl="1">
              <a:defRPr/>
            </a:pPr>
            <a:r>
              <a:rPr lang="en-US" sz="1900" dirty="0"/>
              <a:t>FITREP’s have14 attributes</a:t>
            </a:r>
          </a:p>
          <a:p>
            <a:pPr lvl="2">
              <a:defRPr/>
            </a:pPr>
            <a:r>
              <a:rPr lang="en-US" sz="1900" dirty="0"/>
              <a:t>Each attribute is given a letter grade from A-H, and each letter grade corresponds to a number:</a:t>
            </a:r>
          </a:p>
          <a:p>
            <a:pPr lvl="3">
              <a:buFont typeface="Arial" pitchFamily="34" charset="0"/>
              <a:buChar char="−"/>
              <a:defRPr/>
            </a:pPr>
            <a:r>
              <a:rPr lang="en-US" sz="1900" dirty="0"/>
              <a:t>A=1, B=2, C=3, D=4, E=5, F=6, G=7, and H=0</a:t>
            </a:r>
          </a:p>
          <a:p>
            <a:pPr lvl="3">
              <a:buFont typeface="Arial" pitchFamily="34" charset="0"/>
              <a:buChar char="−"/>
              <a:defRPr/>
            </a:pPr>
            <a:r>
              <a:rPr lang="en-US" sz="1900" dirty="0"/>
              <a:t>“H” attribute marks represent “not observed” attributes and are not used in the calculation of the “FITREP Average”</a:t>
            </a:r>
          </a:p>
          <a:p>
            <a:pPr lvl="1">
              <a:defRPr/>
            </a:pPr>
            <a:r>
              <a:rPr lang="en-US" sz="1900" dirty="0"/>
              <a:t>Sum of attributes/Number of </a:t>
            </a:r>
            <a:r>
              <a:rPr lang="en-US" sz="1900" u="sng" dirty="0"/>
              <a:t>observed</a:t>
            </a:r>
            <a:r>
              <a:rPr lang="en-US" sz="1900" dirty="0"/>
              <a:t> attributes = FITREP Average</a:t>
            </a:r>
          </a:p>
          <a:p>
            <a:pPr>
              <a:defRPr/>
            </a:pPr>
            <a:r>
              <a:rPr lang="en-US" sz="2200" dirty="0"/>
              <a:t>Example: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  <a:p>
            <a:pPr lvl="1">
              <a:defRPr/>
            </a:pPr>
            <a:r>
              <a:rPr lang="en-US" sz="1900" dirty="0"/>
              <a:t>3 + 3 + 2 + 2 + 3 + 3 + 2 + 3 + 3 + 2 + 2 + 2 + 3 + 0 = 33</a:t>
            </a:r>
          </a:p>
          <a:p>
            <a:pPr lvl="1">
              <a:defRPr/>
            </a:pPr>
            <a:r>
              <a:rPr lang="en-US" sz="1900" dirty="0"/>
              <a:t>33/13 = 2.53 = FITREP Average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5C72D79A-7990-7A6E-98AF-999787100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0" t="20798" r="18109" b="49573"/>
          <a:stretch>
            <a:fillRect/>
          </a:stretch>
        </p:blipFill>
        <p:spPr bwMode="auto">
          <a:xfrm>
            <a:off x="1828800" y="4038600"/>
            <a:ext cx="6858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 descr="0.jpg">
            <a:extLst>
              <a:ext uri="{FF2B5EF4-FFF2-40B4-BE49-F238E27FC236}">
                <a16:creationId xmlns:a16="http://schemas.microsoft.com/office/drawing/2014/main" id="{D79E3F79-1196-B296-B754-EA977BC603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2475" y="5516563"/>
            <a:ext cx="171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3.jpg">
            <a:extLst>
              <a:ext uri="{FF2B5EF4-FFF2-40B4-BE49-F238E27FC236}">
                <a16:creationId xmlns:a16="http://schemas.microsoft.com/office/drawing/2014/main" id="{AFFD9AEF-DE2A-CC54-F30A-C674E7CD02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5516563"/>
            <a:ext cx="171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Picture 7" descr="3.jpg">
            <a:extLst>
              <a:ext uri="{FF2B5EF4-FFF2-40B4-BE49-F238E27FC236}">
                <a16:creationId xmlns:a16="http://schemas.microsoft.com/office/drawing/2014/main" id="{338B4B12-AA9C-E61E-695E-0EB65AD8F1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5502275"/>
            <a:ext cx="171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8" descr="3.jpg">
            <a:extLst>
              <a:ext uri="{FF2B5EF4-FFF2-40B4-BE49-F238E27FC236}">
                <a16:creationId xmlns:a16="http://schemas.microsoft.com/office/drawing/2014/main" id="{32009DC9-BF7E-3618-B517-A454B1BC5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502275"/>
            <a:ext cx="171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9" descr="3.jpg">
            <a:extLst>
              <a:ext uri="{FF2B5EF4-FFF2-40B4-BE49-F238E27FC236}">
                <a16:creationId xmlns:a16="http://schemas.microsoft.com/office/drawing/2014/main" id="{BB318F12-0386-4674-802E-DF449B3863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502275"/>
            <a:ext cx="171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10" descr="3.jpg">
            <a:extLst>
              <a:ext uri="{FF2B5EF4-FFF2-40B4-BE49-F238E27FC236}">
                <a16:creationId xmlns:a16="http://schemas.microsoft.com/office/drawing/2014/main" id="{042E100C-4462-F51B-EC9F-2AD2E97F15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516563"/>
            <a:ext cx="171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Picture 11" descr="3.jpg">
            <a:extLst>
              <a:ext uri="{FF2B5EF4-FFF2-40B4-BE49-F238E27FC236}">
                <a16:creationId xmlns:a16="http://schemas.microsoft.com/office/drawing/2014/main" id="{4566CFF1-67E2-3A5C-4BAA-41CBC63587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516563"/>
            <a:ext cx="171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Picture 12" descr="2.jpg">
            <a:extLst>
              <a:ext uri="{FF2B5EF4-FFF2-40B4-BE49-F238E27FC236}">
                <a16:creationId xmlns:a16="http://schemas.microsoft.com/office/drawing/2014/main" id="{0A8E56A8-CEE3-976C-AB69-88D17A3368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502275"/>
            <a:ext cx="171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7" name="Picture 13" descr="2.jpg">
            <a:extLst>
              <a:ext uri="{FF2B5EF4-FFF2-40B4-BE49-F238E27FC236}">
                <a16:creationId xmlns:a16="http://schemas.microsoft.com/office/drawing/2014/main" id="{4235193B-955C-5DF9-1176-7D7A2DFDDC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5502275"/>
            <a:ext cx="171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8" name="Picture 14" descr="2.jpg">
            <a:extLst>
              <a:ext uri="{FF2B5EF4-FFF2-40B4-BE49-F238E27FC236}">
                <a16:creationId xmlns:a16="http://schemas.microsoft.com/office/drawing/2014/main" id="{DFF8204E-0D1F-23AC-A24D-68770172F7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516563"/>
            <a:ext cx="171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9" name="Picture 15" descr="2.jpg">
            <a:extLst>
              <a:ext uri="{FF2B5EF4-FFF2-40B4-BE49-F238E27FC236}">
                <a16:creationId xmlns:a16="http://schemas.microsoft.com/office/drawing/2014/main" id="{D90752A4-9FBC-CBD0-A9B0-0D5A8030D3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516563"/>
            <a:ext cx="171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0" name="Picture 16" descr="2.jpg">
            <a:extLst>
              <a:ext uri="{FF2B5EF4-FFF2-40B4-BE49-F238E27FC236}">
                <a16:creationId xmlns:a16="http://schemas.microsoft.com/office/drawing/2014/main" id="{997C4C66-1FCA-03DD-77CF-A50A95C9E2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16563"/>
            <a:ext cx="171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1" name="Picture 17" descr="2.jpg">
            <a:extLst>
              <a:ext uri="{FF2B5EF4-FFF2-40B4-BE49-F238E27FC236}">
                <a16:creationId xmlns:a16="http://schemas.microsoft.com/office/drawing/2014/main" id="{D83768FC-CDC4-8837-CA96-10F566BBAA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516563"/>
            <a:ext cx="171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2" name="Picture 18" descr="3.jpg">
            <a:extLst>
              <a:ext uri="{FF2B5EF4-FFF2-40B4-BE49-F238E27FC236}">
                <a16:creationId xmlns:a16="http://schemas.microsoft.com/office/drawing/2014/main" id="{E991F3EF-8B27-0621-95BE-22FE5D15DE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516563"/>
            <a:ext cx="171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65C7581-CAD5-0F59-97B0-FCFC104C9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RS Average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84C86224-64C1-3FA8-D836-BDE48D22D3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r>
              <a:rPr lang="en-US" altLang="en-US" sz="2000"/>
              <a:t>Process:</a:t>
            </a:r>
          </a:p>
          <a:p>
            <a:pPr lvl="1"/>
            <a:r>
              <a:rPr lang="en-US" altLang="en-US" sz="1800"/>
              <a:t>The “FITREP Average” for all FITREP’s an RS has written on Marines of a certain grade are added up and then divided by the number of reports</a:t>
            </a:r>
          </a:p>
          <a:p>
            <a:endParaRPr lang="en-US" altLang="en-US" sz="2000"/>
          </a:p>
          <a:p>
            <a:r>
              <a:rPr lang="en-US" altLang="en-US" sz="2000"/>
              <a:t>Example:</a:t>
            </a:r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pPr lvl="1"/>
            <a:r>
              <a:rPr lang="en-US" altLang="en-US" sz="1800"/>
              <a:t>3.3 + 3.23 + 3.23 = 9.76</a:t>
            </a:r>
          </a:p>
          <a:p>
            <a:pPr lvl="1"/>
            <a:r>
              <a:rPr lang="en-US" altLang="en-US" sz="1800"/>
              <a:t>9.76/3 = 3.26</a:t>
            </a:r>
          </a:p>
          <a:p>
            <a:pPr lvl="2"/>
            <a:r>
              <a:rPr lang="en-US" altLang="en-US" sz="1800"/>
              <a:t>The formula used by MMRP does not round the numbers up to two decimal places—which is why the math works out to 3.26 vice 3.25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BFC46C8A-40F5-A5D1-4B24-093F913EC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0" t="35593" r="31894" b="32204"/>
          <a:stretch>
            <a:fillRect/>
          </a:stretch>
        </p:blipFill>
        <p:spPr bwMode="auto">
          <a:xfrm>
            <a:off x="1905000" y="3048000"/>
            <a:ext cx="52578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BD6FC9BF-5905-930F-6E30-9D05D6B947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r>
              <a:rPr lang="en-US" altLang="en-US" sz="2000"/>
              <a:t>Process:</a:t>
            </a:r>
          </a:p>
          <a:p>
            <a:pPr lvl="1"/>
            <a:r>
              <a:rPr lang="en-US" altLang="en-US" sz="1800"/>
              <a:t>There is no process.  It is simply the highest “FITREP Average” an RS has given.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en-US"/>
          </a:p>
          <a:p>
            <a:r>
              <a:rPr lang="en-US" altLang="en-US" sz="2000"/>
              <a:t>Example:</a:t>
            </a:r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pPr lvl="1">
              <a:buFont typeface="Arial" pitchFamily="34" charset="0"/>
              <a:buNone/>
            </a:pPr>
            <a:endParaRPr lang="en-US" altLang="en-US" sz="1600"/>
          </a:p>
          <a:p>
            <a:pPr lvl="1"/>
            <a:r>
              <a:rPr lang="en-US" altLang="en-US" sz="1800"/>
              <a:t>High = 3.3</a:t>
            </a:r>
          </a:p>
        </p:txBody>
      </p:sp>
      <p:sp>
        <p:nvSpPr>
          <p:cNvPr id="20482" name="Title 1">
            <a:extLst>
              <a:ext uri="{FF2B5EF4-FFF2-40B4-BE49-F238E27FC236}">
                <a16:creationId xmlns:a16="http://schemas.microsoft.com/office/drawing/2014/main" id="{760DCB76-8E12-8323-DC77-0D8DCA2AE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RS High</a:t>
            </a:r>
          </a:p>
        </p:txBody>
      </p:sp>
      <p:pic>
        <p:nvPicPr>
          <p:cNvPr id="35844" name="Picture 3">
            <a:extLst>
              <a:ext uri="{FF2B5EF4-FFF2-40B4-BE49-F238E27FC236}">
                <a16:creationId xmlns:a16="http://schemas.microsoft.com/office/drawing/2014/main" id="{716E1EB8-6454-0678-E333-F6A0EAABB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0" t="35593" r="31894" b="32204"/>
          <a:stretch>
            <a:fillRect/>
          </a:stretch>
        </p:blipFill>
        <p:spPr bwMode="auto">
          <a:xfrm>
            <a:off x="1905000" y="3200400"/>
            <a:ext cx="52578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eft Arrow 6">
            <a:extLst>
              <a:ext uri="{FF2B5EF4-FFF2-40B4-BE49-F238E27FC236}">
                <a16:creationId xmlns:a16="http://schemas.microsoft.com/office/drawing/2014/main" id="{1F7B401D-11B6-08E3-28BE-111744D30300}"/>
              </a:ext>
            </a:extLst>
          </p:cNvPr>
          <p:cNvSpPr/>
          <p:nvPr/>
        </p:nvSpPr>
        <p:spPr bwMode="auto">
          <a:xfrm>
            <a:off x="6400800" y="4633913"/>
            <a:ext cx="977900" cy="485775"/>
          </a:xfrm>
          <a:prstGeom prst="leftArrow">
            <a:avLst/>
          </a:prstGeom>
          <a:solidFill>
            <a:srgbClr val="FF0000"/>
          </a:solidFill>
          <a:ln>
            <a:headEnd type="diamond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diamond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diamond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diamond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diamond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BFF51BF9A5844BAF1706776577AF9C" ma:contentTypeVersion="16" ma:contentTypeDescription="Create a new document." ma:contentTypeScope="" ma:versionID="0e2a85e5e2a519bd357201ae01f2440e">
  <xsd:schema xmlns:xsd="http://www.w3.org/2001/XMLSchema" xmlns:xs="http://www.w3.org/2001/XMLSchema" xmlns:p="http://schemas.microsoft.com/office/2006/metadata/properties" xmlns:ns1="http://schemas.microsoft.com/sharepoint/v3" xmlns:ns2="1de237a4-806c-43b4-934c-0b4915d6b10b" xmlns:ns3="a5b1e761-728c-41c7-922f-af95005c6c26" targetNamespace="http://schemas.microsoft.com/office/2006/metadata/properties" ma:root="true" ma:fieldsID="6a429631d0c02e14b133bbaf4b792d58" ns1:_="" ns2:_="" ns3:_="">
    <xsd:import namespace="http://schemas.microsoft.com/sharepoint/v3"/>
    <xsd:import namespace="1de237a4-806c-43b4-934c-0b4915d6b10b"/>
    <xsd:import namespace="a5b1e761-728c-41c7-922f-af95005c6c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e237a4-806c-43b4-934c-0b4915d6b1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c7be36e-9551-4638-a550-39ad87444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1e761-728c-41c7-922f-af95005c6c2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d3fa801-ce0c-42cc-8962-4ebb1e37f270}" ma:internalName="TaxCatchAll" ma:showField="CatchAllData" ma:web="a5b1e761-728c-41c7-922f-af95005c6c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a5b1e761-728c-41c7-922f-af95005c6c26" xsi:nil="true"/>
    <_ip_UnifiedCompliancePolicyProperties xmlns="http://schemas.microsoft.com/sharepoint/v3" xsi:nil="true"/>
    <lcf76f155ced4ddcb4097134ff3c332f xmlns="1de237a4-806c-43b4-934c-0b4915d6b10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C7E3232-9D49-4C29-8782-757F347E41D1}"/>
</file>

<file path=customXml/itemProps2.xml><?xml version="1.0" encoding="utf-8"?>
<ds:datastoreItem xmlns:ds="http://schemas.openxmlformats.org/officeDocument/2006/customXml" ds:itemID="{EBFA619A-5A07-4CB2-A361-89467AA1DAA8}"/>
</file>

<file path=customXml/itemProps3.xml><?xml version="1.0" encoding="utf-8"?>
<ds:datastoreItem xmlns:ds="http://schemas.openxmlformats.org/officeDocument/2006/customXml" ds:itemID="{D2B88D36-5831-414C-B9F0-FB28B4139774}"/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Designs\USMC Master Two.pot</Template>
  <TotalTime>19892</TotalTime>
  <Words>2051</Words>
  <Application>Microsoft Office PowerPoint</Application>
  <PresentationFormat>Letter Paper (8.5x11 in)</PresentationFormat>
  <Paragraphs>307</Paragraphs>
  <Slides>30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Default Design</vt:lpstr>
      <vt:lpstr>2_Default Design</vt:lpstr>
      <vt:lpstr>      Performance Evaluation System        </vt:lpstr>
      <vt:lpstr>Agenda</vt:lpstr>
      <vt:lpstr>USMC Fitness Report (FITREP) Overview</vt:lpstr>
      <vt:lpstr>Normal FITREP Routing Process</vt:lpstr>
      <vt:lpstr>RS Profiles</vt:lpstr>
      <vt:lpstr>Relative Value</vt:lpstr>
      <vt:lpstr>FITREP Average</vt:lpstr>
      <vt:lpstr>RS Average</vt:lpstr>
      <vt:lpstr>RS High</vt:lpstr>
      <vt:lpstr>Marking Philosophy</vt:lpstr>
      <vt:lpstr>Marking Philosophy </vt:lpstr>
      <vt:lpstr>PAR Criteria Requirements</vt:lpstr>
      <vt:lpstr>Marking Philosophy Demonstration</vt:lpstr>
      <vt:lpstr>Marking Philosophy Construction</vt:lpstr>
      <vt:lpstr>Establishing a Marking Philosophy</vt:lpstr>
      <vt:lpstr>Benefits of using a Marking Philosophy</vt:lpstr>
      <vt:lpstr>Writing to a Profile</vt:lpstr>
      <vt:lpstr>The Other Method in Use</vt:lpstr>
      <vt:lpstr>Ranking Marines</vt:lpstr>
      <vt:lpstr>Reporting Official Roles</vt:lpstr>
      <vt:lpstr>RS’ Role vs RO’s Role</vt:lpstr>
      <vt:lpstr>Writing Effective Comments</vt:lpstr>
      <vt:lpstr>Understanding Comments</vt:lpstr>
      <vt:lpstr>Comments for Below Average Reports</vt:lpstr>
      <vt:lpstr>Counseling Responsibilities and Record Corrections</vt:lpstr>
      <vt:lpstr>Counseling</vt:lpstr>
      <vt:lpstr>Fixing Mistakes</vt:lpstr>
      <vt:lpstr>FITREP Correction “How To”</vt:lpstr>
      <vt:lpstr>Points Of Contact</vt:lpstr>
      <vt:lpstr>PowerPoint Presentation</vt:lpstr>
    </vt:vector>
  </TitlesOfParts>
  <Company>HQMC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Marine Corps Readiness Briefing</dc:title>
  <dc:creator>mhready</dc:creator>
  <cp:lastModifiedBy>Pennington Capt Benjamin L</cp:lastModifiedBy>
  <cp:revision>895</cp:revision>
  <cp:lastPrinted>2000-01-27T16:05:00Z</cp:lastPrinted>
  <dcterms:created xsi:type="dcterms:W3CDTF">1998-10-27T12:29:42Z</dcterms:created>
  <dcterms:modified xsi:type="dcterms:W3CDTF">2024-01-30T19:23:27Z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0x01010025BFF51BF9A5844BAF1706776577AF9C</vt:lpwstr>
  </property>
</Properties>
</file>